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More Sugar" charset="1" panose="00000000000000000000"/>
      <p:regular r:id="rId54"/>
    </p:embeddedFont>
    <p:embeddedFont>
      <p:font typeface="Quicksand Bold" charset="1" panose="00000000000000000000"/>
      <p:regular r:id="rId55"/>
    </p:embeddedFont>
    <p:embeddedFont>
      <p:font typeface="Quicksand" charset="1" panose="00000000000000000000"/>
      <p:regular r:id="rId56"/>
    </p:embeddedFont>
    <p:embeddedFont>
      <p:font typeface="Consolas Bold" charset="1" panose="020B0709020204030204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8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8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87.png" Type="http://schemas.openxmlformats.org/officeDocument/2006/relationships/image"/><Relationship Id="rId8" Target="../media/image88.pn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svg" Type="http://schemas.openxmlformats.org/officeDocument/2006/relationships/image"/><Relationship Id="rId11" Target="../media/image94.png" Type="http://schemas.openxmlformats.org/officeDocument/2006/relationships/image"/><Relationship Id="rId12" Target="../media/image95.svg" Type="http://schemas.openxmlformats.org/officeDocument/2006/relationships/image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90.png" Type="http://schemas.openxmlformats.org/officeDocument/2006/relationships/image"/><Relationship Id="rId8" Target="../media/image91.pn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9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9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11" Target="../media/image107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108.png" Type="http://schemas.openxmlformats.org/officeDocument/2006/relationships/image"/><Relationship Id="rId15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0.png" Type="http://schemas.openxmlformats.org/officeDocument/2006/relationships/image"/><Relationship Id="rId5" Target="../media/image101.svg" Type="http://schemas.openxmlformats.org/officeDocument/2006/relationships/image"/><Relationship Id="rId6" Target="../media/image102.png" Type="http://schemas.openxmlformats.org/officeDocument/2006/relationships/image"/><Relationship Id="rId7" Target="../media/image103.svg" Type="http://schemas.openxmlformats.org/officeDocument/2006/relationships/image"/><Relationship Id="rId8" Target="../media/image104.png" Type="http://schemas.openxmlformats.org/officeDocument/2006/relationships/image"/><Relationship Id="rId9" Target="../media/image10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Relationship Id="rId5" Target="../media/image110.png" Type="http://schemas.openxmlformats.org/officeDocument/2006/relationships/image"/><Relationship Id="rId6" Target="../media/image111.png" Type="http://schemas.openxmlformats.org/officeDocument/2006/relationships/image"/><Relationship Id="rId7" Target="../media/image11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08.png" Type="http://schemas.openxmlformats.org/officeDocument/2006/relationships/image"/><Relationship Id="rId12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17.pn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21.png" Type="http://schemas.openxmlformats.org/officeDocument/2006/relationships/image"/><Relationship Id="rId8" Target="../media/image122.png" Type="http://schemas.openxmlformats.org/officeDocument/2006/relationships/image"/><Relationship Id="rId9" Target="../media/image1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11" Target="../media/image108.png" Type="http://schemas.openxmlformats.org/officeDocument/2006/relationships/image"/><Relationship Id="rId12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21.png" Type="http://schemas.openxmlformats.org/officeDocument/2006/relationships/image"/><Relationship Id="rId8" Target="../media/image122.png" Type="http://schemas.openxmlformats.org/officeDocument/2006/relationships/image"/><Relationship Id="rId9" Target="../media/image12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25.png" Type="http://schemas.openxmlformats.org/officeDocument/2006/relationships/image"/><Relationship Id="rId8" Target="../media/image126.png" Type="http://schemas.openxmlformats.org/officeDocument/2006/relationships/image"/><Relationship Id="rId9" Target="../media/image12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8.png" Type="http://schemas.openxmlformats.org/officeDocument/2006/relationships/image"/><Relationship Id="rId11" Target="../media/image108.png" Type="http://schemas.openxmlformats.org/officeDocument/2006/relationships/image"/><Relationship Id="rId12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25.png" Type="http://schemas.openxmlformats.org/officeDocument/2006/relationships/image"/><Relationship Id="rId8" Target="../media/image126.png" Type="http://schemas.openxmlformats.org/officeDocument/2006/relationships/image"/><Relationship Id="rId9" Target="../media/image12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2.png" Type="http://schemas.openxmlformats.org/officeDocument/2006/relationships/image"/><Relationship Id="rId11" Target="../media/image108.png" Type="http://schemas.openxmlformats.org/officeDocument/2006/relationships/image"/><Relationship Id="rId12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29.png" Type="http://schemas.openxmlformats.org/officeDocument/2006/relationships/image"/><Relationship Id="rId8" Target="../media/image130.png" Type="http://schemas.openxmlformats.org/officeDocument/2006/relationships/image"/><Relationship Id="rId9" Target="../media/image13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2.png" Type="http://schemas.openxmlformats.org/officeDocument/2006/relationships/image"/><Relationship Id="rId11" Target="../media/image133.png" Type="http://schemas.openxmlformats.org/officeDocument/2006/relationships/image"/><Relationship Id="rId12" Target="../media/image108.png" Type="http://schemas.openxmlformats.org/officeDocument/2006/relationships/image"/><Relationship Id="rId13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29.png" Type="http://schemas.openxmlformats.org/officeDocument/2006/relationships/image"/><Relationship Id="rId8" Target="../media/image130.png" Type="http://schemas.openxmlformats.org/officeDocument/2006/relationships/image"/><Relationship Id="rId9" Target="../media/image13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34.png" Type="http://schemas.openxmlformats.org/officeDocument/2006/relationships/image"/><Relationship Id="rId8" Target="../media/image135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08.png" Type="http://schemas.openxmlformats.org/officeDocument/2006/relationships/image"/><Relationship Id="rId12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34.png" Type="http://schemas.openxmlformats.org/officeDocument/2006/relationships/image"/><Relationship Id="rId8" Target="../media/image135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38.png" Type="http://schemas.openxmlformats.org/officeDocument/2006/relationships/image"/><Relationship Id="rId8" Target="../media/image139.pn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1.png" Type="http://schemas.openxmlformats.org/officeDocument/2006/relationships/image"/><Relationship Id="rId11" Target="../media/image108.png" Type="http://schemas.openxmlformats.org/officeDocument/2006/relationships/image"/><Relationship Id="rId12" Target="../media/image109.sv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115.png" Type="http://schemas.openxmlformats.org/officeDocument/2006/relationships/image"/><Relationship Id="rId6" Target="../media/image116.svg" Type="http://schemas.openxmlformats.org/officeDocument/2006/relationships/image"/><Relationship Id="rId7" Target="../media/image138.png" Type="http://schemas.openxmlformats.org/officeDocument/2006/relationships/image"/><Relationship Id="rId8" Target="../media/image139.pn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8.png" Type="http://schemas.openxmlformats.org/officeDocument/2006/relationships/image"/><Relationship Id="rId5" Target="../media/image10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2.png" Type="http://schemas.openxmlformats.org/officeDocument/2006/relationships/image"/><Relationship Id="rId4" Target="../media/image143.png" Type="http://schemas.openxmlformats.org/officeDocument/2006/relationships/image"/><Relationship Id="rId5" Target="../media/image108.png" Type="http://schemas.openxmlformats.org/officeDocument/2006/relationships/image"/><Relationship Id="rId6" Target="../media/image109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Relationship Id="rId5" Target="../media/image144.gif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Relationship Id="rId5" Target="../media/image14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Relationship Id="rId5" Target="../media/image146.png" Type="http://schemas.openxmlformats.org/officeDocument/2006/relationships/image"/><Relationship Id="rId6" Target="../media/image147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svg" Type="http://schemas.openxmlformats.org/officeDocument/2006/relationships/image"/><Relationship Id="rId4" Target="../media/image14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svg" Type="http://schemas.openxmlformats.org/officeDocument/2006/relationships/image"/><Relationship Id="rId4" Target="../media/image149.jpeg" Type="http://schemas.openxmlformats.org/officeDocument/2006/relationships/image"/><Relationship Id="rId5" Target="../media/VAGgy8tFbMc.mp4" Type="http://schemas.openxmlformats.org/officeDocument/2006/relationships/video"/><Relationship Id="rId6" Target="../media/VAGgy8tFbMc.mp4" Type="http://schemas.microsoft.com/office/2007/relationships/media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svg" Type="http://schemas.openxmlformats.org/officeDocument/2006/relationships/image"/><Relationship Id="rId4" Target="../media/image150.png" Type="http://schemas.openxmlformats.org/officeDocument/2006/relationships/image"/><Relationship Id="rId5" Target="../media/image15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svg" Type="http://schemas.openxmlformats.org/officeDocument/2006/relationships/image"/><Relationship Id="rId4" Target="../media/image15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svg" Type="http://schemas.openxmlformats.org/officeDocument/2006/relationships/image"/><Relationship Id="rId4" Target="../media/image153.png" Type="http://schemas.openxmlformats.org/officeDocument/2006/relationships/image"/><Relationship Id="rId5" Target="../media/image15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5.png" Type="http://schemas.openxmlformats.org/officeDocument/2006/relationships/image"/><Relationship Id="rId4" Target="../media/image15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png" Type="http://schemas.openxmlformats.org/officeDocument/2006/relationships/image"/><Relationship Id="rId15" Target="../media/image39.pn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40.png" Type="http://schemas.openxmlformats.org/officeDocument/2006/relationships/image"/><Relationship Id="rId19" Target="../media/image41.svg" Type="http://schemas.openxmlformats.org/officeDocument/2006/relationships/image"/><Relationship Id="rId2" Target="../media/image1.png" Type="http://schemas.openxmlformats.org/officeDocument/2006/relationships/image"/><Relationship Id="rId20" Target="../media/image42.png" Type="http://schemas.openxmlformats.org/officeDocument/2006/relationships/image"/><Relationship Id="rId21" Target="../media/image43.sv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png" Type="http://schemas.openxmlformats.org/officeDocument/2006/relationships/image"/><Relationship Id="rId18" Target="../media/image55.svg" Type="http://schemas.openxmlformats.org/officeDocument/2006/relationships/image"/><Relationship Id="rId19" Target="../media/image56.png" Type="http://schemas.openxmlformats.org/officeDocument/2006/relationships/image"/><Relationship Id="rId2" Target="../media/image1.png" Type="http://schemas.openxmlformats.org/officeDocument/2006/relationships/image"/><Relationship Id="rId20" Target="../media/image57.svg" Type="http://schemas.openxmlformats.org/officeDocument/2006/relationships/image"/><Relationship Id="rId21" Target="../media/image58.png" Type="http://schemas.openxmlformats.org/officeDocument/2006/relationships/image"/><Relationship Id="rId22" Target="../media/image59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15" Target="../media/image54.png" Type="http://schemas.openxmlformats.org/officeDocument/2006/relationships/image"/><Relationship Id="rId16" Target="../media/image55.svg" Type="http://schemas.openxmlformats.org/officeDocument/2006/relationships/image"/><Relationship Id="rId17" Target="../media/image50.png" Type="http://schemas.openxmlformats.org/officeDocument/2006/relationships/image"/><Relationship Id="rId18" Target="../media/image56.png" Type="http://schemas.openxmlformats.org/officeDocument/2006/relationships/image"/><Relationship Id="rId19" Target="../media/image57.svg" Type="http://schemas.openxmlformats.org/officeDocument/2006/relationships/image"/><Relationship Id="rId2" Target="../media/image1.png" Type="http://schemas.openxmlformats.org/officeDocument/2006/relationships/image"/><Relationship Id="rId20" Target="../media/image67.gif" Type="http://schemas.openxmlformats.org/officeDocument/2006/relationships/image"/><Relationship Id="rId21" Target="../media/image68.gif" Type="http://schemas.openxmlformats.org/officeDocument/2006/relationships/image"/><Relationship Id="rId22" Target="../media/image69.gif" Type="http://schemas.openxmlformats.org/officeDocument/2006/relationships/image"/><Relationship Id="rId23" Target="../media/image38.png" Type="http://schemas.openxmlformats.org/officeDocument/2006/relationships/image"/><Relationship Id="rId24" Target="../media/image42.png" Type="http://schemas.openxmlformats.org/officeDocument/2006/relationships/image"/><Relationship Id="rId25" Target="../media/image43.svg" Type="http://schemas.openxmlformats.org/officeDocument/2006/relationships/image"/><Relationship Id="rId26" Target="../media/image53.png" Type="http://schemas.openxmlformats.org/officeDocument/2006/relationships/image"/><Relationship Id="rId27" Target="../media/image58.png" Type="http://schemas.openxmlformats.org/officeDocument/2006/relationships/image"/><Relationship Id="rId28" Target="../media/image49.png" Type="http://schemas.openxmlformats.org/officeDocument/2006/relationships/image"/><Relationship Id="rId29" Target="../media/image70.gif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62060" y="4695577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2481" y="-4809539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28700"/>
            <a:ext cx="9589576" cy="8229600"/>
          </a:xfrm>
          <a:custGeom>
            <a:avLst/>
            <a:gdLst/>
            <a:ahLst/>
            <a:cxnLst/>
            <a:rect r="r" b="b" t="t" l="l"/>
            <a:pathLst>
              <a:path h="8229600" w="9589576">
                <a:moveTo>
                  <a:pt x="0" y="0"/>
                </a:moveTo>
                <a:lnTo>
                  <a:pt x="9589576" y="0"/>
                </a:lnTo>
                <a:lnTo>
                  <a:pt x="95895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84741">
            <a:off x="8618816" y="5143500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01175" y="1589610"/>
            <a:ext cx="9162642" cy="310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4"/>
              </a:lnSpc>
            </a:pPr>
            <a:r>
              <a:rPr lang="en-US" sz="8425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STUDENTS PERFORMANCE FACTORS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64733" y="6363585"/>
            <a:ext cx="5706724" cy="320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b="true" sz="3000" spc="-60">
                <a:solidFill>
                  <a:srgbClr val="3F291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Realizado por:</a:t>
            </a:r>
          </a:p>
          <a:p>
            <a:pPr algn="ctr">
              <a:lnSpc>
                <a:spcPts val="3660"/>
              </a:lnSpc>
            </a:pPr>
            <a:r>
              <a:rPr lang="en-US" b="true" sz="3000" spc="-60">
                <a:solidFill>
                  <a:srgbClr val="3F291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Jairo González Hernández</a:t>
            </a:r>
          </a:p>
          <a:p>
            <a:pPr algn="ctr">
              <a:lnSpc>
                <a:spcPts val="3660"/>
              </a:lnSpc>
            </a:pPr>
            <a:r>
              <a:rPr lang="en-US" b="true" sz="3000" spc="-60">
                <a:solidFill>
                  <a:srgbClr val="3F291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 Mathis Goujon</a:t>
            </a:r>
          </a:p>
          <a:p>
            <a:pPr algn="ctr">
              <a:lnSpc>
                <a:spcPts val="3660"/>
              </a:lnSpc>
            </a:pPr>
            <a:r>
              <a:rPr lang="en-US" b="true" sz="3000" spc="-60">
                <a:solidFill>
                  <a:srgbClr val="3F291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 Claudia Teresa Heredia Ceballos</a:t>
            </a:r>
          </a:p>
          <a:p>
            <a:pPr algn="ctr">
              <a:lnSpc>
                <a:spcPts val="3660"/>
              </a:lnSpc>
            </a:pPr>
            <a:r>
              <a:rPr lang="en-US" b="true" sz="3000" spc="-60">
                <a:solidFill>
                  <a:srgbClr val="3F291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 Pedro López Ruz</a:t>
            </a:r>
          </a:p>
          <a:p>
            <a:pPr algn="ctr">
              <a:lnSpc>
                <a:spcPts val="3660"/>
              </a:lnSpc>
            </a:pPr>
            <a:r>
              <a:rPr lang="en-US" b="true" sz="3000" spc="-60">
                <a:solidFill>
                  <a:srgbClr val="3F291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 José Antonio Medina García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6007433" y="5196250"/>
            <a:ext cx="607362" cy="1255605"/>
            <a:chOff x="0" y="0"/>
            <a:chExt cx="711377" cy="14706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2715" y="2874255"/>
            <a:ext cx="4732347" cy="911831"/>
            <a:chOff x="0" y="0"/>
            <a:chExt cx="6309797" cy="121577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589440" y="0"/>
              <a:ext cx="5288827" cy="1215775"/>
              <a:chOff x="0" y="0"/>
              <a:chExt cx="1044707" cy="24015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44707" cy="240153"/>
              </a:xfrm>
              <a:custGeom>
                <a:avLst/>
                <a:gdLst/>
                <a:ahLst/>
                <a:cxnLst/>
                <a:rect r="r" b="b" t="t" l="l"/>
                <a:pathLst>
                  <a:path h="240153" w="1044707">
                    <a:moveTo>
                      <a:pt x="99540" y="0"/>
                    </a:moveTo>
                    <a:lnTo>
                      <a:pt x="945166" y="0"/>
                    </a:lnTo>
                    <a:cubicBezTo>
                      <a:pt x="1000141" y="0"/>
                      <a:pt x="1044707" y="44566"/>
                      <a:pt x="1044707" y="99540"/>
                    </a:cubicBezTo>
                    <a:lnTo>
                      <a:pt x="1044707" y="140613"/>
                    </a:lnTo>
                    <a:cubicBezTo>
                      <a:pt x="1044707" y="195587"/>
                      <a:pt x="1000141" y="240153"/>
                      <a:pt x="945166" y="240153"/>
                    </a:cubicBezTo>
                    <a:lnTo>
                      <a:pt x="99540" y="240153"/>
                    </a:lnTo>
                    <a:cubicBezTo>
                      <a:pt x="44566" y="240153"/>
                      <a:pt x="0" y="195587"/>
                      <a:pt x="0" y="140613"/>
                    </a:cubicBezTo>
                    <a:lnTo>
                      <a:pt x="0" y="99540"/>
                    </a:lnTo>
                    <a:cubicBezTo>
                      <a:pt x="0" y="44566"/>
                      <a:pt x="44566" y="0"/>
                      <a:pt x="99540" y="0"/>
                    </a:cubicBezTo>
                    <a:close/>
                  </a:path>
                </a:pathLst>
              </a:custGeom>
              <a:solidFill>
                <a:srgbClr val="667ABE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1044707" cy="297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72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104715"/>
              <a:ext cx="6309797" cy="8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2"/>
                </a:lnSpc>
              </a:pPr>
              <a:r>
                <a:rPr lang="en-US" sz="3300" b="true">
                  <a:solidFill>
                    <a:srgbClr val="FAF7F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Hours_Studied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5937456" y="2745050"/>
            <a:ext cx="607362" cy="1255605"/>
            <a:chOff x="0" y="0"/>
            <a:chExt cx="711377" cy="14706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5937456" y="3803733"/>
            <a:ext cx="607362" cy="1255605"/>
            <a:chOff x="0" y="0"/>
            <a:chExt cx="711377" cy="14706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22715" y="3975620"/>
            <a:ext cx="4732347" cy="911831"/>
            <a:chOff x="0" y="0"/>
            <a:chExt cx="6309797" cy="1215775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589440" y="0"/>
              <a:ext cx="5288827" cy="1215775"/>
              <a:chOff x="0" y="0"/>
              <a:chExt cx="1044707" cy="24015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4707" cy="240153"/>
              </a:xfrm>
              <a:custGeom>
                <a:avLst/>
                <a:gdLst/>
                <a:ahLst/>
                <a:cxnLst/>
                <a:rect r="r" b="b" t="t" l="l"/>
                <a:pathLst>
                  <a:path h="240153" w="1044707">
                    <a:moveTo>
                      <a:pt x="99540" y="0"/>
                    </a:moveTo>
                    <a:lnTo>
                      <a:pt x="945166" y="0"/>
                    </a:lnTo>
                    <a:cubicBezTo>
                      <a:pt x="1000141" y="0"/>
                      <a:pt x="1044707" y="44566"/>
                      <a:pt x="1044707" y="99540"/>
                    </a:cubicBezTo>
                    <a:lnTo>
                      <a:pt x="1044707" y="140613"/>
                    </a:lnTo>
                    <a:cubicBezTo>
                      <a:pt x="1044707" y="195587"/>
                      <a:pt x="1000141" y="240153"/>
                      <a:pt x="945166" y="240153"/>
                    </a:cubicBezTo>
                    <a:lnTo>
                      <a:pt x="99540" y="240153"/>
                    </a:lnTo>
                    <a:cubicBezTo>
                      <a:pt x="44566" y="240153"/>
                      <a:pt x="0" y="195587"/>
                      <a:pt x="0" y="140613"/>
                    </a:cubicBezTo>
                    <a:lnTo>
                      <a:pt x="0" y="99540"/>
                    </a:lnTo>
                    <a:cubicBezTo>
                      <a:pt x="0" y="44566"/>
                      <a:pt x="44566" y="0"/>
                      <a:pt x="99540" y="0"/>
                    </a:cubicBezTo>
                    <a:close/>
                  </a:path>
                </a:pathLst>
              </a:custGeom>
              <a:solidFill>
                <a:srgbClr val="667AB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1044707" cy="297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72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104715"/>
              <a:ext cx="6309797" cy="8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2"/>
                </a:lnSpc>
              </a:pPr>
              <a:r>
                <a:rPr lang="en-US" sz="3300" b="true">
                  <a:solidFill>
                    <a:srgbClr val="FAF7F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Physical Activity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22715" y="5368137"/>
            <a:ext cx="4732347" cy="911831"/>
            <a:chOff x="0" y="0"/>
            <a:chExt cx="6309797" cy="121577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589440" y="0"/>
              <a:ext cx="5288827" cy="1215775"/>
              <a:chOff x="0" y="0"/>
              <a:chExt cx="1044707" cy="24015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44707" cy="240153"/>
              </a:xfrm>
              <a:custGeom>
                <a:avLst/>
                <a:gdLst/>
                <a:ahLst/>
                <a:cxnLst/>
                <a:rect r="r" b="b" t="t" l="l"/>
                <a:pathLst>
                  <a:path h="240153" w="1044707">
                    <a:moveTo>
                      <a:pt x="99540" y="0"/>
                    </a:moveTo>
                    <a:lnTo>
                      <a:pt x="945166" y="0"/>
                    </a:lnTo>
                    <a:cubicBezTo>
                      <a:pt x="1000141" y="0"/>
                      <a:pt x="1044707" y="44566"/>
                      <a:pt x="1044707" y="99540"/>
                    </a:cubicBezTo>
                    <a:lnTo>
                      <a:pt x="1044707" y="140613"/>
                    </a:lnTo>
                    <a:cubicBezTo>
                      <a:pt x="1044707" y="195587"/>
                      <a:pt x="1000141" y="240153"/>
                      <a:pt x="945166" y="240153"/>
                    </a:cubicBezTo>
                    <a:lnTo>
                      <a:pt x="99540" y="240153"/>
                    </a:lnTo>
                    <a:cubicBezTo>
                      <a:pt x="44566" y="240153"/>
                      <a:pt x="0" y="195587"/>
                      <a:pt x="0" y="140613"/>
                    </a:cubicBezTo>
                    <a:lnTo>
                      <a:pt x="0" y="99540"/>
                    </a:lnTo>
                    <a:cubicBezTo>
                      <a:pt x="0" y="44566"/>
                      <a:pt x="44566" y="0"/>
                      <a:pt x="99540" y="0"/>
                    </a:cubicBezTo>
                    <a:close/>
                  </a:path>
                </a:pathLst>
              </a:custGeom>
              <a:solidFill>
                <a:srgbClr val="667ABE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044707" cy="297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72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104715"/>
              <a:ext cx="6309797" cy="8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2"/>
                </a:lnSpc>
              </a:pPr>
              <a:r>
                <a:rPr lang="en-US" sz="3300" b="true">
                  <a:solidFill>
                    <a:srgbClr val="FAF7F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Sleep Hours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9822818" y="2993006"/>
            <a:ext cx="604279" cy="628639"/>
          </a:xfrm>
          <a:custGeom>
            <a:avLst/>
            <a:gdLst/>
            <a:ahLst/>
            <a:cxnLst/>
            <a:rect r="r" b="b" t="t" l="l"/>
            <a:pathLst>
              <a:path h="628639" w="604279">
                <a:moveTo>
                  <a:pt x="0" y="0"/>
                </a:moveTo>
                <a:lnTo>
                  <a:pt x="604279" y="0"/>
                </a:lnTo>
                <a:lnTo>
                  <a:pt x="604279" y="628639"/>
                </a:lnTo>
                <a:lnTo>
                  <a:pt x="0" y="628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545609" y="1877394"/>
            <a:ext cx="1976489" cy="1744251"/>
          </a:xfrm>
          <a:custGeom>
            <a:avLst/>
            <a:gdLst/>
            <a:ahLst/>
            <a:cxnLst/>
            <a:rect r="r" b="b" t="t" l="l"/>
            <a:pathLst>
              <a:path h="1744251" w="1976489">
                <a:moveTo>
                  <a:pt x="0" y="0"/>
                </a:moveTo>
                <a:lnTo>
                  <a:pt x="1976489" y="0"/>
                </a:lnTo>
                <a:lnTo>
                  <a:pt x="1976489" y="1744251"/>
                </a:lnTo>
                <a:lnTo>
                  <a:pt x="0" y="1744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-5400000">
            <a:off x="5997908" y="6620735"/>
            <a:ext cx="607362" cy="1255605"/>
            <a:chOff x="0" y="0"/>
            <a:chExt cx="711377" cy="14706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13190" y="6792622"/>
            <a:ext cx="4732347" cy="911831"/>
            <a:chOff x="0" y="0"/>
            <a:chExt cx="6309797" cy="121577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589440" y="0"/>
              <a:ext cx="5288827" cy="1215775"/>
              <a:chOff x="0" y="0"/>
              <a:chExt cx="1044707" cy="24015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44707" cy="240153"/>
              </a:xfrm>
              <a:custGeom>
                <a:avLst/>
                <a:gdLst/>
                <a:ahLst/>
                <a:cxnLst/>
                <a:rect r="r" b="b" t="t" l="l"/>
                <a:pathLst>
                  <a:path h="240153" w="1044707">
                    <a:moveTo>
                      <a:pt x="99540" y="0"/>
                    </a:moveTo>
                    <a:lnTo>
                      <a:pt x="945166" y="0"/>
                    </a:lnTo>
                    <a:cubicBezTo>
                      <a:pt x="1000141" y="0"/>
                      <a:pt x="1044707" y="44566"/>
                      <a:pt x="1044707" y="99540"/>
                    </a:cubicBezTo>
                    <a:lnTo>
                      <a:pt x="1044707" y="140613"/>
                    </a:lnTo>
                    <a:cubicBezTo>
                      <a:pt x="1044707" y="195587"/>
                      <a:pt x="1000141" y="240153"/>
                      <a:pt x="945166" y="240153"/>
                    </a:cubicBezTo>
                    <a:lnTo>
                      <a:pt x="99540" y="240153"/>
                    </a:lnTo>
                    <a:cubicBezTo>
                      <a:pt x="44566" y="240153"/>
                      <a:pt x="0" y="195587"/>
                      <a:pt x="0" y="140613"/>
                    </a:cubicBezTo>
                    <a:lnTo>
                      <a:pt x="0" y="99540"/>
                    </a:lnTo>
                    <a:cubicBezTo>
                      <a:pt x="0" y="44566"/>
                      <a:pt x="44566" y="0"/>
                      <a:pt x="99540" y="0"/>
                    </a:cubicBezTo>
                    <a:close/>
                  </a:path>
                </a:pathLst>
              </a:custGeom>
              <a:solidFill>
                <a:srgbClr val="667ABE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1044707" cy="297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72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0" y="104715"/>
              <a:ext cx="6309797" cy="8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2"/>
                </a:lnSpc>
              </a:pPr>
              <a:r>
                <a:rPr lang="en-US" sz="3300" b="true">
                  <a:solidFill>
                    <a:srgbClr val="FAF7F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Tutoring Sessions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9899018" y="4182744"/>
            <a:ext cx="604279" cy="628639"/>
          </a:xfrm>
          <a:custGeom>
            <a:avLst/>
            <a:gdLst/>
            <a:ahLst/>
            <a:cxnLst/>
            <a:rect r="r" b="b" t="t" l="l"/>
            <a:pathLst>
              <a:path h="628639" w="604279">
                <a:moveTo>
                  <a:pt x="0" y="0"/>
                </a:moveTo>
                <a:lnTo>
                  <a:pt x="604279" y="0"/>
                </a:lnTo>
                <a:lnTo>
                  <a:pt x="604279" y="628638"/>
                </a:lnTo>
                <a:lnTo>
                  <a:pt x="0" y="62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127429" y="5483480"/>
            <a:ext cx="771589" cy="699219"/>
          </a:xfrm>
          <a:custGeom>
            <a:avLst/>
            <a:gdLst/>
            <a:ahLst/>
            <a:cxnLst/>
            <a:rect r="r" b="b" t="t" l="l"/>
            <a:pathLst>
              <a:path h="699219" w="771589">
                <a:moveTo>
                  <a:pt x="0" y="0"/>
                </a:moveTo>
                <a:lnTo>
                  <a:pt x="771589" y="0"/>
                </a:lnTo>
                <a:lnTo>
                  <a:pt x="771589" y="699219"/>
                </a:lnTo>
                <a:lnTo>
                  <a:pt x="0" y="699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417572" y="7005234"/>
            <a:ext cx="771589" cy="699219"/>
          </a:xfrm>
          <a:custGeom>
            <a:avLst/>
            <a:gdLst/>
            <a:ahLst/>
            <a:cxnLst/>
            <a:rect r="r" b="b" t="t" l="l"/>
            <a:pathLst>
              <a:path h="699219" w="771589">
                <a:moveTo>
                  <a:pt x="0" y="0"/>
                </a:moveTo>
                <a:lnTo>
                  <a:pt x="771589" y="0"/>
                </a:lnTo>
                <a:lnTo>
                  <a:pt x="771589" y="699219"/>
                </a:lnTo>
                <a:lnTo>
                  <a:pt x="0" y="699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-5400000">
            <a:off x="10559072" y="5251139"/>
            <a:ext cx="607362" cy="1255605"/>
            <a:chOff x="0" y="0"/>
            <a:chExt cx="711377" cy="147063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1189161" y="5368137"/>
            <a:ext cx="4732347" cy="911831"/>
            <a:chOff x="0" y="0"/>
            <a:chExt cx="6309797" cy="1215775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589440" y="0"/>
              <a:ext cx="5288827" cy="1215775"/>
              <a:chOff x="0" y="0"/>
              <a:chExt cx="1044707" cy="240153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044707" cy="240153"/>
              </a:xfrm>
              <a:custGeom>
                <a:avLst/>
                <a:gdLst/>
                <a:ahLst/>
                <a:cxnLst/>
                <a:rect r="r" b="b" t="t" l="l"/>
                <a:pathLst>
                  <a:path h="240153" w="1044707">
                    <a:moveTo>
                      <a:pt x="99540" y="0"/>
                    </a:moveTo>
                    <a:lnTo>
                      <a:pt x="945166" y="0"/>
                    </a:lnTo>
                    <a:cubicBezTo>
                      <a:pt x="1000141" y="0"/>
                      <a:pt x="1044707" y="44566"/>
                      <a:pt x="1044707" y="99540"/>
                    </a:cubicBezTo>
                    <a:lnTo>
                      <a:pt x="1044707" y="140613"/>
                    </a:lnTo>
                    <a:cubicBezTo>
                      <a:pt x="1044707" y="195587"/>
                      <a:pt x="1000141" y="240153"/>
                      <a:pt x="945166" y="240153"/>
                    </a:cubicBezTo>
                    <a:lnTo>
                      <a:pt x="99540" y="240153"/>
                    </a:lnTo>
                    <a:cubicBezTo>
                      <a:pt x="44566" y="240153"/>
                      <a:pt x="0" y="195587"/>
                      <a:pt x="0" y="140613"/>
                    </a:cubicBezTo>
                    <a:lnTo>
                      <a:pt x="0" y="99540"/>
                    </a:lnTo>
                    <a:cubicBezTo>
                      <a:pt x="0" y="44566"/>
                      <a:pt x="44566" y="0"/>
                      <a:pt x="99540" y="0"/>
                    </a:cubicBezTo>
                    <a:close/>
                  </a:path>
                </a:pathLst>
              </a:custGeom>
              <a:solidFill>
                <a:srgbClr val="667ABE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57150"/>
                <a:ext cx="1044707" cy="297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72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0" y="104715"/>
              <a:ext cx="6309797" cy="8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2"/>
                </a:lnSpc>
              </a:pPr>
              <a:r>
                <a:rPr lang="en-US" sz="3300" b="true">
                  <a:solidFill>
                    <a:srgbClr val="FAF7F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Sleep Hours x 7</a:t>
              </a: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5805274" y="5166147"/>
            <a:ext cx="737681" cy="767419"/>
          </a:xfrm>
          <a:custGeom>
            <a:avLst/>
            <a:gdLst/>
            <a:ahLst/>
            <a:cxnLst/>
            <a:rect r="r" b="b" t="t" l="l"/>
            <a:pathLst>
              <a:path h="767419" w="737681">
                <a:moveTo>
                  <a:pt x="0" y="0"/>
                </a:moveTo>
                <a:lnTo>
                  <a:pt x="737682" y="0"/>
                </a:lnTo>
                <a:lnTo>
                  <a:pt x="737682" y="767419"/>
                </a:lnTo>
                <a:lnTo>
                  <a:pt x="0" y="76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-5400000">
            <a:off x="11779983" y="6681112"/>
            <a:ext cx="607362" cy="1255605"/>
            <a:chOff x="0" y="0"/>
            <a:chExt cx="711377" cy="147063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2351147" y="6792622"/>
            <a:ext cx="5401421" cy="911831"/>
            <a:chOff x="0" y="0"/>
            <a:chExt cx="7201894" cy="1215775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672777" y="0"/>
              <a:ext cx="6036577" cy="1215775"/>
              <a:chOff x="0" y="0"/>
              <a:chExt cx="1192410" cy="24015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192410" cy="240153"/>
              </a:xfrm>
              <a:custGeom>
                <a:avLst/>
                <a:gdLst/>
                <a:ahLst/>
                <a:cxnLst/>
                <a:rect r="r" b="b" t="t" l="l"/>
                <a:pathLst>
                  <a:path h="240153" w="1192410">
                    <a:moveTo>
                      <a:pt x="87210" y="0"/>
                    </a:moveTo>
                    <a:lnTo>
                      <a:pt x="1105200" y="0"/>
                    </a:lnTo>
                    <a:cubicBezTo>
                      <a:pt x="1128330" y="0"/>
                      <a:pt x="1150512" y="9188"/>
                      <a:pt x="1166867" y="25543"/>
                    </a:cubicBezTo>
                    <a:cubicBezTo>
                      <a:pt x="1183222" y="41898"/>
                      <a:pt x="1192410" y="64081"/>
                      <a:pt x="1192410" y="87210"/>
                    </a:cubicBezTo>
                    <a:lnTo>
                      <a:pt x="1192410" y="152943"/>
                    </a:lnTo>
                    <a:cubicBezTo>
                      <a:pt x="1192410" y="176072"/>
                      <a:pt x="1183222" y="198255"/>
                      <a:pt x="1166867" y="214610"/>
                    </a:cubicBezTo>
                    <a:cubicBezTo>
                      <a:pt x="1150512" y="230965"/>
                      <a:pt x="1128330" y="240153"/>
                      <a:pt x="1105200" y="240153"/>
                    </a:cubicBezTo>
                    <a:lnTo>
                      <a:pt x="87210" y="240153"/>
                    </a:lnTo>
                    <a:cubicBezTo>
                      <a:pt x="64081" y="240153"/>
                      <a:pt x="41898" y="230965"/>
                      <a:pt x="25543" y="214610"/>
                    </a:cubicBezTo>
                    <a:cubicBezTo>
                      <a:pt x="9188" y="198255"/>
                      <a:pt x="0" y="176072"/>
                      <a:pt x="0" y="152943"/>
                    </a:cubicBezTo>
                    <a:lnTo>
                      <a:pt x="0" y="87210"/>
                    </a:lnTo>
                    <a:cubicBezTo>
                      <a:pt x="0" y="64081"/>
                      <a:pt x="9188" y="41898"/>
                      <a:pt x="25543" y="25543"/>
                    </a:cubicBezTo>
                    <a:cubicBezTo>
                      <a:pt x="41898" y="9188"/>
                      <a:pt x="64081" y="0"/>
                      <a:pt x="87210" y="0"/>
                    </a:cubicBezTo>
                    <a:close/>
                  </a:path>
                </a:pathLst>
              </a:custGeom>
              <a:solidFill>
                <a:srgbClr val="667ABE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57150"/>
                <a:ext cx="1192410" cy="2973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72"/>
                  </a:lnSpc>
                </a:pPr>
              </a:p>
            </p:txBody>
          </p:sp>
        </p:grpSp>
        <p:sp>
          <p:nvSpPr>
            <p:cNvPr name="TextBox 56" id="56"/>
            <p:cNvSpPr txBox="true"/>
            <p:nvPr/>
          </p:nvSpPr>
          <p:spPr>
            <a:xfrm rot="0">
              <a:off x="0" y="104715"/>
              <a:ext cx="7201894" cy="83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2"/>
                </a:lnSpc>
              </a:pPr>
              <a:r>
                <a:rPr lang="en-US" sz="3300" b="true">
                  <a:solidFill>
                    <a:srgbClr val="FAF7F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Tutoring Sessions / 4</a:t>
              </a: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17251527" y="6464989"/>
            <a:ext cx="737681" cy="767419"/>
          </a:xfrm>
          <a:custGeom>
            <a:avLst/>
            <a:gdLst/>
            <a:ahLst/>
            <a:cxnLst/>
            <a:rect r="r" b="b" t="t" l="l"/>
            <a:pathLst>
              <a:path h="767419" w="737681">
                <a:moveTo>
                  <a:pt x="0" y="0"/>
                </a:moveTo>
                <a:lnTo>
                  <a:pt x="737681" y="0"/>
                </a:lnTo>
                <a:lnTo>
                  <a:pt x="737681" y="767419"/>
                </a:lnTo>
                <a:lnTo>
                  <a:pt x="0" y="76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6319017" y="8019807"/>
            <a:ext cx="4966678" cy="2049883"/>
          </a:xfrm>
          <a:custGeom>
            <a:avLst/>
            <a:gdLst/>
            <a:ahLst/>
            <a:cxnLst/>
            <a:rect r="r" b="b" t="t" l="l"/>
            <a:pathLst>
              <a:path h="2049883" w="4966678">
                <a:moveTo>
                  <a:pt x="0" y="0"/>
                </a:moveTo>
                <a:lnTo>
                  <a:pt x="4966678" y="0"/>
                </a:lnTo>
                <a:lnTo>
                  <a:pt x="4966678" y="2049883"/>
                </a:lnTo>
                <a:lnTo>
                  <a:pt x="0" y="20498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-344071" y="516494"/>
            <a:ext cx="18796637" cy="10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2"/>
              </a:lnSpc>
            </a:pPr>
            <a:r>
              <a:rPr lang="en-US" sz="8297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ESCALARIZACIÓN DE HORAS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083664" y="3625341"/>
            <a:ext cx="4900380" cy="110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1"/>
              </a:lnSpc>
            </a:pPr>
            <a:r>
              <a:rPr lang="en-US" sz="35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Variables temporales en formatos distintos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023298" y="5403811"/>
            <a:ext cx="2362713" cy="66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Diarias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202930" y="2952611"/>
            <a:ext cx="2362713" cy="66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Semanales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7202930" y="4011294"/>
            <a:ext cx="2362713" cy="66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Semanales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023298" y="6526723"/>
            <a:ext cx="3300367" cy="139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Nº de sesiones</a:t>
            </a:r>
          </a:p>
          <a:p>
            <a:pPr algn="ctr">
              <a:lnSpc>
                <a:spcPts val="5742"/>
              </a:lnSpc>
            </a:pPr>
            <a:r>
              <a:rPr lang="en-US" sz="3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mensuales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6148851" y="8262557"/>
            <a:ext cx="5307010" cy="139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3300" b="true">
                <a:solidFill>
                  <a:srgbClr val="FAF7F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Suponemos que 1 sesión de tutoria es 1 Hora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6959798" y="9502803"/>
            <a:ext cx="38219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663217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82207">
            <a:off x="13649686" y="-770122"/>
            <a:ext cx="4377447" cy="4114800"/>
          </a:xfrm>
          <a:custGeom>
            <a:avLst/>
            <a:gdLst/>
            <a:ahLst/>
            <a:cxnLst/>
            <a:rect r="r" b="b" t="t" l="l"/>
            <a:pathLst>
              <a:path h="4114800" w="4377447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0625" y="4042650"/>
            <a:ext cx="8257806" cy="23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6344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ANÁLISIS EXPLORATORIO Y</a:t>
            </a:r>
          </a:p>
          <a:p>
            <a:pPr algn="ctr">
              <a:lnSpc>
                <a:spcPts val="6027"/>
              </a:lnSpc>
            </a:pPr>
            <a:r>
              <a:rPr lang="en-US" sz="6344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VISUALIZACIÓN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0625" y="1112936"/>
            <a:ext cx="15883161" cy="8779056"/>
          </a:xfrm>
          <a:custGeom>
            <a:avLst/>
            <a:gdLst/>
            <a:ahLst/>
            <a:cxnLst/>
            <a:rect r="r" b="b" t="t" l="l"/>
            <a:pathLst>
              <a:path h="8779056" w="15883161">
                <a:moveTo>
                  <a:pt x="0" y="0"/>
                </a:moveTo>
                <a:lnTo>
                  <a:pt x="15883161" y="0"/>
                </a:lnTo>
                <a:lnTo>
                  <a:pt x="15883161" y="8779056"/>
                </a:lnTo>
                <a:lnTo>
                  <a:pt x="0" y="877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74557" y="2281496"/>
            <a:ext cx="6146586" cy="5724008"/>
          </a:xfrm>
          <a:custGeom>
            <a:avLst/>
            <a:gdLst/>
            <a:ahLst/>
            <a:cxnLst/>
            <a:rect r="r" b="b" t="t" l="l"/>
            <a:pathLst>
              <a:path h="5724008" w="6146586">
                <a:moveTo>
                  <a:pt x="0" y="0"/>
                </a:moveTo>
                <a:lnTo>
                  <a:pt x="6146585" y="0"/>
                </a:lnTo>
                <a:lnTo>
                  <a:pt x="6146585" y="5724008"/>
                </a:lnTo>
                <a:lnTo>
                  <a:pt x="0" y="5724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02661" y="9502803"/>
            <a:ext cx="29646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663217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82207">
            <a:off x="13649686" y="-770122"/>
            <a:ext cx="4377447" cy="4114800"/>
          </a:xfrm>
          <a:custGeom>
            <a:avLst/>
            <a:gdLst/>
            <a:ahLst/>
            <a:cxnLst/>
            <a:rect r="r" b="b" t="t" l="l"/>
            <a:pathLst>
              <a:path h="4114800" w="4377447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0527" y="393086"/>
            <a:ext cx="16955757" cy="158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6344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DISTRIBUCIÓN DE HORAS ESTUDIO Y DE ASISTENCIA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0625" y="1112936"/>
            <a:ext cx="15883161" cy="8779056"/>
          </a:xfrm>
          <a:custGeom>
            <a:avLst/>
            <a:gdLst/>
            <a:ahLst/>
            <a:cxnLst/>
            <a:rect r="r" b="b" t="t" l="l"/>
            <a:pathLst>
              <a:path h="8779056" w="15883161">
                <a:moveTo>
                  <a:pt x="0" y="0"/>
                </a:moveTo>
                <a:lnTo>
                  <a:pt x="15883161" y="0"/>
                </a:lnTo>
                <a:lnTo>
                  <a:pt x="15883161" y="8779056"/>
                </a:lnTo>
                <a:lnTo>
                  <a:pt x="0" y="877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70490" y="1891425"/>
            <a:ext cx="6537916" cy="3930922"/>
          </a:xfrm>
          <a:custGeom>
            <a:avLst/>
            <a:gdLst/>
            <a:ahLst/>
            <a:cxnLst/>
            <a:rect r="r" b="b" t="t" l="l"/>
            <a:pathLst>
              <a:path h="3930922" w="6537916">
                <a:moveTo>
                  <a:pt x="0" y="0"/>
                </a:moveTo>
                <a:lnTo>
                  <a:pt x="6537916" y="0"/>
                </a:lnTo>
                <a:lnTo>
                  <a:pt x="6537916" y="3930922"/>
                </a:lnTo>
                <a:lnTo>
                  <a:pt x="0" y="3930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65758" y="2182687"/>
            <a:ext cx="6164183" cy="285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b="true" sz="3699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Distribución normal</a:t>
            </a:r>
          </a:p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Mayoría en torno a </a:t>
            </a:r>
            <a:r>
              <a:rPr lang="en-US" b="true" sz="3699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 horas de estudio semanales</a:t>
            </a: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(4 horas por día lectivo)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977591" y="5363072"/>
            <a:ext cx="6910269" cy="4163437"/>
          </a:xfrm>
          <a:custGeom>
            <a:avLst/>
            <a:gdLst/>
            <a:ahLst/>
            <a:cxnLst/>
            <a:rect r="r" b="b" t="t" l="l"/>
            <a:pathLst>
              <a:path h="4163437" w="6910269">
                <a:moveTo>
                  <a:pt x="0" y="0"/>
                </a:moveTo>
                <a:lnTo>
                  <a:pt x="6910269" y="0"/>
                </a:lnTo>
                <a:lnTo>
                  <a:pt x="6910269" y="4163437"/>
                </a:lnTo>
                <a:lnTo>
                  <a:pt x="0" y="4163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57356" y="6854558"/>
            <a:ext cx="6164183" cy="171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b="true" sz="3699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Distribución uniforme</a:t>
            </a:r>
          </a:p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Todos asisten mínimo al 60% de las clases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68371" y="9502803"/>
            <a:ext cx="36504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663217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82207">
            <a:off x="13649686" y="-770122"/>
            <a:ext cx="4377447" cy="4114800"/>
          </a:xfrm>
          <a:custGeom>
            <a:avLst/>
            <a:gdLst/>
            <a:ahLst/>
            <a:cxnLst/>
            <a:rect r="r" b="b" t="t" l="l"/>
            <a:pathLst>
              <a:path h="4114800" w="4377447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0222" y="308850"/>
            <a:ext cx="16955757" cy="158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6344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DISTRIBUCIÓN DE VARIABLES CON FACTOR FAMILIAR Y ECONÓMICO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0625" y="1028700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1527" y="2629349"/>
            <a:ext cx="9169220" cy="5661993"/>
          </a:xfrm>
          <a:custGeom>
            <a:avLst/>
            <a:gdLst/>
            <a:ahLst/>
            <a:cxnLst/>
            <a:rect r="r" b="b" t="t" l="l"/>
            <a:pathLst>
              <a:path h="5661993" w="9169220">
                <a:moveTo>
                  <a:pt x="0" y="0"/>
                </a:moveTo>
                <a:lnTo>
                  <a:pt x="9169220" y="0"/>
                </a:lnTo>
                <a:lnTo>
                  <a:pt x="9169220" y="5661994"/>
                </a:lnTo>
                <a:lnTo>
                  <a:pt x="0" y="5661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40784" y="2179692"/>
            <a:ext cx="5076829" cy="68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7"/>
              </a:lnSpc>
            </a:pPr>
            <a:r>
              <a:rPr lang="en-US" sz="43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DETALLES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7107" y="3130541"/>
            <a:ext cx="6164183" cy="11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lang="en-US" b="true" sz="3699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nvolucramiento de los padres </a:t>
            </a: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-&gt; Medio/Alto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7107" y="4711786"/>
            <a:ext cx="6164183" cy="11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b="true" sz="3699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Ingresos familiares </a:t>
            </a: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-&gt; Medios/Bajos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84610" y="6274013"/>
            <a:ext cx="6276679" cy="11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b="true" sz="3699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Educación parental </a:t>
            </a: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-&gt; Instituto/Universidad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84610" y="7836240"/>
            <a:ext cx="6276679" cy="11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b="true" sz="3699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Tipo de colegio </a:t>
            </a: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-&gt; Predominio de Público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74443" y="9502803"/>
            <a:ext cx="35290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663217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82207">
            <a:off x="13649686" y="-770122"/>
            <a:ext cx="4377447" cy="4114800"/>
          </a:xfrm>
          <a:custGeom>
            <a:avLst/>
            <a:gdLst/>
            <a:ahLst/>
            <a:cxnLst/>
            <a:rect r="r" b="b" t="t" l="l"/>
            <a:pathLst>
              <a:path h="4114800" w="4377447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0222" y="308850"/>
            <a:ext cx="16955757" cy="158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7"/>
              </a:lnSpc>
            </a:pPr>
            <a:r>
              <a:rPr lang="en-US" sz="6344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DISTRIBUCIÓN DE VARIABLES </a:t>
            </a:r>
          </a:p>
          <a:p>
            <a:pPr algn="ctr">
              <a:lnSpc>
                <a:spcPts val="6027"/>
              </a:lnSpc>
            </a:pPr>
            <a:r>
              <a:rPr lang="en-US" sz="6344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EXTERNAS Y DE APOYO ADUCATIVO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0625" y="1028700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06832" y="2593118"/>
            <a:ext cx="9366954" cy="5772386"/>
          </a:xfrm>
          <a:custGeom>
            <a:avLst/>
            <a:gdLst/>
            <a:ahLst/>
            <a:cxnLst/>
            <a:rect r="r" b="b" t="t" l="l"/>
            <a:pathLst>
              <a:path h="5772386" w="9366954">
                <a:moveTo>
                  <a:pt x="0" y="0"/>
                </a:moveTo>
                <a:lnTo>
                  <a:pt x="9366954" y="0"/>
                </a:lnTo>
                <a:lnTo>
                  <a:pt x="9366954" y="5772386"/>
                </a:lnTo>
                <a:lnTo>
                  <a:pt x="0" y="5772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6873" y="2416100"/>
            <a:ext cx="6164183" cy="171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b="true" sz="3699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Pocos estudiantes</a:t>
            </a: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con discapacidad de aprendizaje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6873" y="4281424"/>
            <a:ext cx="6164183" cy="171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Distribución de género y act. extraescolares </a:t>
            </a:r>
            <a:r>
              <a:rPr lang="en-US" b="true" sz="3699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equilibrada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0625" y="6148451"/>
            <a:ext cx="6276679" cy="171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Influencia de los compañeros</a:t>
            </a:r>
            <a:r>
              <a:rPr lang="en-US" b="true" sz="3699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neutra o positiva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225" y="8067346"/>
            <a:ext cx="6276679" cy="11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6" indent="-399413" lvl="1">
              <a:lnSpc>
                <a:spcPts val="4513"/>
              </a:lnSpc>
              <a:buFont typeface="Arial"/>
              <a:buChar char="•"/>
            </a:pP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Nivel de motivación </a:t>
            </a:r>
            <a:r>
              <a:rPr lang="en-US" b="true" sz="3699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Medio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64739" y="9502803"/>
            <a:ext cx="37230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663217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82207">
            <a:off x="13649686" y="-770122"/>
            <a:ext cx="4377447" cy="4114800"/>
          </a:xfrm>
          <a:custGeom>
            <a:avLst/>
            <a:gdLst/>
            <a:ahLst/>
            <a:cxnLst/>
            <a:rect r="r" b="b" t="t" l="l"/>
            <a:pathLst>
              <a:path h="4114800" w="4377447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0625" y="1152525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8206" y="493966"/>
            <a:ext cx="7435794" cy="4600897"/>
          </a:xfrm>
          <a:custGeom>
            <a:avLst/>
            <a:gdLst/>
            <a:ahLst/>
            <a:cxnLst/>
            <a:rect r="r" b="b" t="t" l="l"/>
            <a:pathLst>
              <a:path h="4600897" w="7435794">
                <a:moveTo>
                  <a:pt x="0" y="0"/>
                </a:moveTo>
                <a:lnTo>
                  <a:pt x="7435794" y="0"/>
                </a:lnTo>
                <a:lnTo>
                  <a:pt x="7435794" y="4600897"/>
                </a:lnTo>
                <a:lnTo>
                  <a:pt x="0" y="4600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70758" y="543667"/>
            <a:ext cx="7488542" cy="4605454"/>
          </a:xfrm>
          <a:custGeom>
            <a:avLst/>
            <a:gdLst/>
            <a:ahLst/>
            <a:cxnLst/>
            <a:rect r="r" b="b" t="t" l="l"/>
            <a:pathLst>
              <a:path h="4605454" w="7488542">
                <a:moveTo>
                  <a:pt x="0" y="0"/>
                </a:moveTo>
                <a:lnTo>
                  <a:pt x="7488542" y="0"/>
                </a:lnTo>
                <a:lnTo>
                  <a:pt x="7488542" y="4605453"/>
                </a:lnTo>
                <a:lnTo>
                  <a:pt x="0" y="46054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8206" y="5207048"/>
            <a:ext cx="7500199" cy="4631373"/>
          </a:xfrm>
          <a:custGeom>
            <a:avLst/>
            <a:gdLst/>
            <a:ahLst/>
            <a:cxnLst/>
            <a:rect r="r" b="b" t="t" l="l"/>
            <a:pathLst>
              <a:path h="4631373" w="7500199">
                <a:moveTo>
                  <a:pt x="0" y="0"/>
                </a:moveTo>
                <a:lnTo>
                  <a:pt x="7500200" y="0"/>
                </a:lnTo>
                <a:lnTo>
                  <a:pt x="7500200" y="4631373"/>
                </a:lnTo>
                <a:lnTo>
                  <a:pt x="0" y="46313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67414" y="5543749"/>
            <a:ext cx="1495231" cy="1319541"/>
          </a:xfrm>
          <a:custGeom>
            <a:avLst/>
            <a:gdLst/>
            <a:ahLst/>
            <a:cxnLst/>
            <a:rect r="r" b="b" t="t" l="l"/>
            <a:pathLst>
              <a:path h="1319541" w="1495231">
                <a:moveTo>
                  <a:pt x="0" y="0"/>
                </a:moveTo>
                <a:lnTo>
                  <a:pt x="1495230" y="0"/>
                </a:lnTo>
                <a:lnTo>
                  <a:pt x="1495230" y="1319541"/>
                </a:lnTo>
                <a:lnTo>
                  <a:pt x="0" y="1319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432937" y="7543673"/>
            <a:ext cx="6164183" cy="171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</a:pP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No existe variabilidad de valor de las </a:t>
            </a:r>
            <a:r>
              <a:rPr lang="en-US" sz="36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calificaciones </a:t>
            </a: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respecto a ninguna variable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17133" y="6853765"/>
            <a:ext cx="2595793" cy="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</a:pPr>
            <a:r>
              <a:rPr lang="en-US" sz="36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PROBLEMA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67061" y="9502803"/>
            <a:ext cx="367665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11854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82207">
            <a:off x="13649686" y="-770122"/>
            <a:ext cx="4377447" cy="4114800"/>
          </a:xfrm>
          <a:custGeom>
            <a:avLst/>
            <a:gdLst/>
            <a:ahLst/>
            <a:cxnLst/>
            <a:rect r="r" b="b" t="t" l="l"/>
            <a:pathLst>
              <a:path h="4114800" w="4377447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41123" y="567747"/>
            <a:ext cx="11653908" cy="127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7"/>
              </a:lnSpc>
            </a:pPr>
            <a:r>
              <a:rPr lang="en-US" sz="5144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VARIABLES NUMÉRICAS VS EXAM_SCORE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62194" y="5424417"/>
            <a:ext cx="7494925" cy="4768646"/>
          </a:xfrm>
          <a:custGeom>
            <a:avLst/>
            <a:gdLst/>
            <a:ahLst/>
            <a:cxnLst/>
            <a:rect r="r" b="b" t="t" l="l"/>
            <a:pathLst>
              <a:path h="4768646" w="7494925">
                <a:moveTo>
                  <a:pt x="0" y="0"/>
                </a:moveTo>
                <a:lnTo>
                  <a:pt x="7494925" y="0"/>
                </a:lnTo>
                <a:lnTo>
                  <a:pt x="7494925" y="4768646"/>
                </a:lnTo>
                <a:lnTo>
                  <a:pt x="0" y="4768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2241" y="2381500"/>
            <a:ext cx="7569082" cy="4711753"/>
          </a:xfrm>
          <a:custGeom>
            <a:avLst/>
            <a:gdLst/>
            <a:ahLst/>
            <a:cxnLst/>
            <a:rect r="r" b="b" t="t" l="l"/>
            <a:pathLst>
              <a:path h="4711753" w="7569082">
                <a:moveTo>
                  <a:pt x="0" y="0"/>
                </a:moveTo>
                <a:lnTo>
                  <a:pt x="7569081" y="0"/>
                </a:lnTo>
                <a:lnTo>
                  <a:pt x="7569081" y="4711754"/>
                </a:lnTo>
                <a:lnTo>
                  <a:pt x="0" y="4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55647" y="3575271"/>
            <a:ext cx="1634370" cy="695350"/>
          </a:xfrm>
          <a:custGeom>
            <a:avLst/>
            <a:gdLst/>
            <a:ahLst/>
            <a:cxnLst/>
            <a:rect r="r" b="b" t="t" l="l"/>
            <a:pathLst>
              <a:path h="695350" w="1634370">
                <a:moveTo>
                  <a:pt x="0" y="0"/>
                </a:moveTo>
                <a:lnTo>
                  <a:pt x="1634370" y="0"/>
                </a:lnTo>
                <a:lnTo>
                  <a:pt x="1634370" y="695350"/>
                </a:lnTo>
                <a:lnTo>
                  <a:pt x="0" y="695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326815" y="7746173"/>
            <a:ext cx="1634370" cy="695350"/>
          </a:xfrm>
          <a:custGeom>
            <a:avLst/>
            <a:gdLst/>
            <a:ahLst/>
            <a:cxnLst/>
            <a:rect r="r" b="b" t="t" l="l"/>
            <a:pathLst>
              <a:path h="695350" w="1634370">
                <a:moveTo>
                  <a:pt x="0" y="0"/>
                </a:moveTo>
                <a:lnTo>
                  <a:pt x="1634370" y="0"/>
                </a:lnTo>
                <a:lnTo>
                  <a:pt x="1634370" y="695350"/>
                </a:lnTo>
                <a:lnTo>
                  <a:pt x="0" y="695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5774" y="8568719"/>
            <a:ext cx="6603647" cy="689581"/>
          </a:xfrm>
          <a:custGeom>
            <a:avLst/>
            <a:gdLst/>
            <a:ahLst/>
            <a:cxnLst/>
            <a:rect r="r" b="b" t="t" l="l"/>
            <a:pathLst>
              <a:path h="689581" w="6603647">
                <a:moveTo>
                  <a:pt x="0" y="0"/>
                </a:moveTo>
                <a:lnTo>
                  <a:pt x="6603646" y="0"/>
                </a:lnTo>
                <a:lnTo>
                  <a:pt x="6603646" y="689581"/>
                </a:lnTo>
                <a:lnTo>
                  <a:pt x="0" y="6895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741" y="1835998"/>
            <a:ext cx="8962080" cy="59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38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Notas previas vs Nota final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07820" y="4727852"/>
            <a:ext cx="8962080" cy="59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38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Horas de estudio vs Nota final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04342" y="3240989"/>
            <a:ext cx="5969036" cy="123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7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 mayoría de notas se encuentran entre el 6 y 7 a pesar de las calificaciones previas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5774" y="7629231"/>
            <a:ext cx="7112036" cy="85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6"/>
              </a:lnSpc>
            </a:pPr>
            <a:r>
              <a:rPr lang="en-US" sz="28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¿Importan más otros factores que las horas estudiadas en las calificaciones?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71407" y="9502803"/>
            <a:ext cx="35897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663217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82207">
            <a:off x="13649686" y="-770122"/>
            <a:ext cx="4377447" cy="4114800"/>
          </a:xfrm>
          <a:custGeom>
            <a:avLst/>
            <a:gdLst/>
            <a:ahLst/>
            <a:cxnLst/>
            <a:rect r="r" b="b" t="t" l="l"/>
            <a:pathLst>
              <a:path h="4114800" w="4377447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29626" y="823240"/>
            <a:ext cx="14435395" cy="171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7"/>
              </a:lnSpc>
            </a:pPr>
            <a:r>
              <a:rPr lang="en-US" sz="6944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MATRIZ DE CORRELACIÓN VARIABLES NUMÉRICAS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0625" y="815617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6469" y="2692909"/>
            <a:ext cx="9497808" cy="5651196"/>
          </a:xfrm>
          <a:custGeom>
            <a:avLst/>
            <a:gdLst/>
            <a:ahLst/>
            <a:cxnLst/>
            <a:rect r="r" b="b" t="t" l="l"/>
            <a:pathLst>
              <a:path h="5651196" w="9497808">
                <a:moveTo>
                  <a:pt x="0" y="0"/>
                </a:moveTo>
                <a:lnTo>
                  <a:pt x="9497808" y="0"/>
                </a:lnTo>
                <a:lnTo>
                  <a:pt x="9497808" y="5651196"/>
                </a:lnTo>
                <a:lnTo>
                  <a:pt x="0" y="5651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28894" y="3423923"/>
            <a:ext cx="5076829" cy="68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7"/>
              </a:lnSpc>
            </a:pPr>
            <a:r>
              <a:rPr lang="en-US" sz="43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Mayor correlación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28894" y="4656431"/>
            <a:ext cx="5076829" cy="171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</a:pPr>
            <a:r>
              <a:rPr lang="en-US" sz="36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0.67 -&gt; Attendance</a:t>
            </a:r>
          </a:p>
          <a:p>
            <a:pPr algn="l">
              <a:lnSpc>
                <a:spcPts val="4513"/>
              </a:lnSpc>
            </a:pPr>
          </a:p>
          <a:p>
            <a:pPr algn="l">
              <a:lnSpc>
                <a:spcPts val="4513"/>
              </a:lnSpc>
            </a:pPr>
            <a:r>
              <a:rPr lang="en-US" sz="36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0.45 -&gt; Hours_studied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72181" y="9502803"/>
            <a:ext cx="35742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663217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82207">
            <a:off x="13649686" y="-770122"/>
            <a:ext cx="4377447" cy="4114800"/>
          </a:xfrm>
          <a:custGeom>
            <a:avLst/>
            <a:gdLst/>
            <a:ahLst/>
            <a:cxnLst/>
            <a:rect r="r" b="b" t="t" l="l"/>
            <a:pathLst>
              <a:path h="4114800" w="4377447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29626" y="718465"/>
            <a:ext cx="14435395" cy="107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2"/>
              </a:lnSpc>
            </a:pPr>
            <a:r>
              <a:rPr lang="en-US" sz="8244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MATRIZ DE CORRELACIÓN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23739" y="661315"/>
            <a:ext cx="16035561" cy="8863292"/>
          </a:xfrm>
          <a:custGeom>
            <a:avLst/>
            <a:gdLst/>
            <a:ahLst/>
            <a:cxnLst/>
            <a:rect r="r" b="b" t="t" l="l"/>
            <a:pathLst>
              <a:path h="8863292" w="16035561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34122" y="2163960"/>
            <a:ext cx="10243767" cy="6440768"/>
          </a:xfrm>
          <a:custGeom>
            <a:avLst/>
            <a:gdLst/>
            <a:ahLst/>
            <a:cxnLst/>
            <a:rect r="r" b="b" t="t" l="l"/>
            <a:pathLst>
              <a:path h="6440768" w="10243767">
                <a:moveTo>
                  <a:pt x="0" y="0"/>
                </a:moveTo>
                <a:lnTo>
                  <a:pt x="10243767" y="0"/>
                </a:lnTo>
                <a:lnTo>
                  <a:pt x="10243767" y="6440769"/>
                </a:lnTo>
                <a:lnTo>
                  <a:pt x="0" y="6440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72359" y="9502803"/>
            <a:ext cx="35706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62060" y="4695577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2481" y="-4809539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84741">
            <a:off x="8618816" y="5143500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21450" y="3025933"/>
            <a:ext cx="5584617" cy="5784444"/>
          </a:xfrm>
          <a:custGeom>
            <a:avLst/>
            <a:gdLst/>
            <a:ahLst/>
            <a:cxnLst/>
            <a:rect r="r" b="b" t="t" l="l"/>
            <a:pathLst>
              <a:path h="5784444" w="5584617">
                <a:moveTo>
                  <a:pt x="0" y="0"/>
                </a:moveTo>
                <a:lnTo>
                  <a:pt x="5584618" y="0"/>
                </a:lnTo>
                <a:lnTo>
                  <a:pt x="5584618" y="5784444"/>
                </a:lnTo>
                <a:lnTo>
                  <a:pt x="0" y="5784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1932" y="373721"/>
            <a:ext cx="16724136" cy="156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44"/>
              </a:lnSpc>
            </a:pPr>
            <a:r>
              <a:rPr lang="en-US" sz="8164" spc="47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ANÁLISIS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3215" y="3181936"/>
            <a:ext cx="11225949" cy="462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5738" spc="332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¿SE PUEDEN AGRUPAR A LOS ESTUDIANTES EN DIFERENTES CLASES SEGÚN SUS CARACTERÍSTICAS?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68549" y="9502803"/>
            <a:ext cx="36468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95186" y="5143500"/>
            <a:ext cx="8658970" cy="9187236"/>
          </a:xfrm>
          <a:custGeom>
            <a:avLst/>
            <a:gdLst/>
            <a:ahLst/>
            <a:cxnLst/>
            <a:rect r="r" b="b" t="t" l="l"/>
            <a:pathLst>
              <a:path h="9187236" w="8658970">
                <a:moveTo>
                  <a:pt x="0" y="0"/>
                </a:moveTo>
                <a:lnTo>
                  <a:pt x="8658970" y="0"/>
                </a:lnTo>
                <a:lnTo>
                  <a:pt x="8658970" y="9187236"/>
                </a:lnTo>
                <a:lnTo>
                  <a:pt x="0" y="9187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46167" y="2646389"/>
            <a:ext cx="7713133" cy="5272978"/>
          </a:xfrm>
          <a:custGeom>
            <a:avLst/>
            <a:gdLst/>
            <a:ahLst/>
            <a:cxnLst/>
            <a:rect r="r" b="b" t="t" l="l"/>
            <a:pathLst>
              <a:path h="5272978" w="7713133">
                <a:moveTo>
                  <a:pt x="0" y="0"/>
                </a:moveTo>
                <a:lnTo>
                  <a:pt x="7713133" y="0"/>
                </a:lnTo>
                <a:lnTo>
                  <a:pt x="7713133" y="5272978"/>
                </a:lnTo>
                <a:lnTo>
                  <a:pt x="0" y="5272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24671" y="-547681"/>
            <a:ext cx="3867912" cy="4114800"/>
          </a:xfrm>
          <a:custGeom>
            <a:avLst/>
            <a:gdLst/>
            <a:ahLst/>
            <a:cxnLst/>
            <a:rect r="r" b="b" t="t" l="l"/>
            <a:pathLst>
              <a:path h="4114800" w="3867912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81435" y="6222658"/>
            <a:ext cx="6183443" cy="4114800"/>
          </a:xfrm>
          <a:custGeom>
            <a:avLst/>
            <a:gdLst/>
            <a:ahLst/>
            <a:cxnLst/>
            <a:rect r="r" b="b" t="t" l="l"/>
            <a:pathLst>
              <a:path h="4114800" w="6183443">
                <a:moveTo>
                  <a:pt x="0" y="0"/>
                </a:moveTo>
                <a:lnTo>
                  <a:pt x="6183443" y="0"/>
                </a:lnTo>
                <a:lnTo>
                  <a:pt x="61834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139930"/>
            <a:ext cx="8900579" cy="109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04"/>
              </a:lnSpc>
            </a:pPr>
            <a:r>
              <a:rPr lang="en-US" sz="8425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INTRODUCCIÓN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74446"/>
            <a:ext cx="8517467" cy="1556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7"/>
              </a:lnSpc>
            </a:pPr>
            <a:r>
              <a:rPr lang="en-US" sz="3423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¿Se pueden dividir a los estudiantes en clases según sus características?</a:t>
            </a:r>
          </a:p>
          <a:p>
            <a:pPr algn="l">
              <a:lnSpc>
                <a:spcPts val="417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65682" y="4523042"/>
            <a:ext cx="8441336" cy="123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3294"/>
              </a:lnSpc>
              <a:buFont typeface="Arial"/>
              <a:buChar char="•"/>
            </a:pPr>
            <a:r>
              <a:rPr lang="en-US" sz="27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Enfoques desde diferentes perspectivas </a:t>
            </a:r>
          </a:p>
          <a:p>
            <a:pPr algn="l" marL="582932" indent="-291466" lvl="1">
              <a:lnSpc>
                <a:spcPts val="3294"/>
              </a:lnSpc>
              <a:buFont typeface="Arial"/>
              <a:buChar char="•"/>
            </a:pPr>
            <a:r>
              <a:rPr lang="en-US" sz="27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Importancia de cada variable en la decisión de los grupos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94083"/>
            <a:ext cx="7876981" cy="136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6"/>
              </a:lnSpc>
            </a:pPr>
            <a:r>
              <a:rPr lang="en-US" sz="298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¿Qué factores influyen en la mejora del estudiante?</a:t>
            </a:r>
          </a:p>
          <a:p>
            <a:pPr algn="l">
              <a:lnSpc>
                <a:spcPts val="363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65682" y="7665191"/>
            <a:ext cx="8115300" cy="4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3294"/>
              </a:lnSpc>
              <a:buFont typeface="Arial"/>
              <a:buChar char="•"/>
            </a:pPr>
            <a:r>
              <a:rPr lang="en-US" sz="270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Análisis del desempeño académico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42487" y="9502803"/>
            <a:ext cx="21681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39358" y="3693418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0949" y="-4784936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84741">
            <a:off x="8989985" y="4165944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73412" y="2837216"/>
            <a:ext cx="11225949" cy="1552501"/>
            <a:chOff x="0" y="0"/>
            <a:chExt cx="14967932" cy="207000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792195" y="0"/>
              <a:ext cx="9383543" cy="2070001"/>
              <a:chOff x="0" y="0"/>
              <a:chExt cx="2749825" cy="60660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749825" cy="606609"/>
              </a:xfrm>
              <a:custGeom>
                <a:avLst/>
                <a:gdLst/>
                <a:ahLst/>
                <a:cxnLst/>
                <a:rect r="r" b="b" t="t" l="l"/>
                <a:pathLst>
                  <a:path h="606609" w="2749825">
                    <a:moveTo>
                      <a:pt x="1374913" y="0"/>
                    </a:moveTo>
                    <a:lnTo>
                      <a:pt x="1508296" y="24888"/>
                    </a:lnTo>
                    <a:lnTo>
                      <a:pt x="1662347" y="6628"/>
                    </a:lnTo>
                    <a:lnTo>
                      <a:pt x="1769229" y="37056"/>
                    </a:lnTo>
                    <a:lnTo>
                      <a:pt x="1937222" y="26222"/>
                    </a:lnTo>
                    <a:lnTo>
                      <a:pt x="2012928" y="60861"/>
                    </a:lnTo>
                    <a:lnTo>
                      <a:pt x="2187516" y="57926"/>
                    </a:lnTo>
                    <a:lnTo>
                      <a:pt x="2228746" y="95261"/>
                    </a:lnTo>
                    <a:lnTo>
                      <a:pt x="2402299" y="100354"/>
                    </a:lnTo>
                    <a:lnTo>
                      <a:pt x="2407244" y="138754"/>
                    </a:lnTo>
                    <a:lnTo>
                      <a:pt x="2572182" y="151652"/>
                    </a:lnTo>
                    <a:lnTo>
                      <a:pt x="2540628" y="189438"/>
                    </a:lnTo>
                    <a:lnTo>
                      <a:pt x="2689733" y="209579"/>
                    </a:lnTo>
                    <a:lnTo>
                      <a:pt x="2623063" y="245099"/>
                    </a:lnTo>
                    <a:lnTo>
                      <a:pt x="2749825" y="271601"/>
                    </a:lnTo>
                    <a:lnTo>
                      <a:pt x="2650947" y="303304"/>
                    </a:lnTo>
                    <a:lnTo>
                      <a:pt x="2749825" y="335008"/>
                    </a:lnTo>
                    <a:lnTo>
                      <a:pt x="2623063" y="361509"/>
                    </a:lnTo>
                    <a:lnTo>
                      <a:pt x="2689733" y="397030"/>
                    </a:lnTo>
                    <a:lnTo>
                      <a:pt x="2540628" y="417171"/>
                    </a:lnTo>
                    <a:lnTo>
                      <a:pt x="2572182" y="454957"/>
                    </a:lnTo>
                    <a:lnTo>
                      <a:pt x="2407244" y="467855"/>
                    </a:lnTo>
                    <a:lnTo>
                      <a:pt x="2402299" y="506255"/>
                    </a:lnTo>
                    <a:lnTo>
                      <a:pt x="2228746" y="511348"/>
                    </a:lnTo>
                    <a:lnTo>
                      <a:pt x="2187516" y="548682"/>
                    </a:lnTo>
                    <a:lnTo>
                      <a:pt x="2012928" y="545748"/>
                    </a:lnTo>
                    <a:lnTo>
                      <a:pt x="1937222" y="580387"/>
                    </a:lnTo>
                    <a:lnTo>
                      <a:pt x="1769229" y="569553"/>
                    </a:lnTo>
                    <a:lnTo>
                      <a:pt x="1662347" y="599981"/>
                    </a:lnTo>
                    <a:lnTo>
                      <a:pt x="1508296" y="581721"/>
                    </a:lnTo>
                    <a:lnTo>
                      <a:pt x="1374913" y="606609"/>
                    </a:lnTo>
                    <a:lnTo>
                      <a:pt x="1241529" y="581721"/>
                    </a:lnTo>
                    <a:lnTo>
                      <a:pt x="1087479" y="599981"/>
                    </a:lnTo>
                    <a:lnTo>
                      <a:pt x="980596" y="569553"/>
                    </a:lnTo>
                    <a:lnTo>
                      <a:pt x="812603" y="580387"/>
                    </a:lnTo>
                    <a:lnTo>
                      <a:pt x="736897" y="545748"/>
                    </a:lnTo>
                    <a:lnTo>
                      <a:pt x="562309" y="548682"/>
                    </a:lnTo>
                    <a:lnTo>
                      <a:pt x="521079" y="511348"/>
                    </a:lnTo>
                    <a:lnTo>
                      <a:pt x="347525" y="506255"/>
                    </a:lnTo>
                    <a:lnTo>
                      <a:pt x="342579" y="467855"/>
                    </a:lnTo>
                    <a:lnTo>
                      <a:pt x="177645" y="454957"/>
                    </a:lnTo>
                    <a:lnTo>
                      <a:pt x="209197" y="417171"/>
                    </a:lnTo>
                    <a:lnTo>
                      <a:pt x="60090" y="397030"/>
                    </a:lnTo>
                    <a:lnTo>
                      <a:pt x="126763" y="361509"/>
                    </a:lnTo>
                    <a:lnTo>
                      <a:pt x="0" y="335008"/>
                    </a:lnTo>
                    <a:lnTo>
                      <a:pt x="98878" y="303304"/>
                    </a:lnTo>
                    <a:lnTo>
                      <a:pt x="0" y="271601"/>
                    </a:lnTo>
                    <a:lnTo>
                      <a:pt x="126763" y="245099"/>
                    </a:lnTo>
                    <a:lnTo>
                      <a:pt x="60090" y="209579"/>
                    </a:lnTo>
                    <a:lnTo>
                      <a:pt x="209197" y="189438"/>
                    </a:lnTo>
                    <a:lnTo>
                      <a:pt x="177645" y="151652"/>
                    </a:lnTo>
                    <a:lnTo>
                      <a:pt x="342579" y="138754"/>
                    </a:lnTo>
                    <a:lnTo>
                      <a:pt x="347525" y="100354"/>
                    </a:lnTo>
                    <a:lnTo>
                      <a:pt x="521079" y="95261"/>
                    </a:lnTo>
                    <a:lnTo>
                      <a:pt x="562309" y="57926"/>
                    </a:lnTo>
                    <a:lnTo>
                      <a:pt x="736897" y="60861"/>
                    </a:lnTo>
                    <a:lnTo>
                      <a:pt x="812603" y="26222"/>
                    </a:lnTo>
                    <a:lnTo>
                      <a:pt x="980596" y="37056"/>
                    </a:lnTo>
                    <a:lnTo>
                      <a:pt x="1087479" y="6628"/>
                    </a:lnTo>
                    <a:lnTo>
                      <a:pt x="1241529" y="24888"/>
                    </a:lnTo>
                    <a:lnTo>
                      <a:pt x="1374913" y="0"/>
                    </a:lnTo>
                    <a:close/>
                  </a:path>
                </a:pathLst>
              </a:custGeom>
              <a:solidFill>
                <a:srgbClr val="089590">
                  <a:alpha val="66667"/>
                </a:srgbClr>
              </a:solidFill>
              <a:ln w="19050" cap="sq">
                <a:solidFill>
                  <a:srgbClr val="000000">
                    <a:alpha val="66667"/>
                  </a:srgbClr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515592" y="104214"/>
                <a:ext cx="1718641" cy="388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6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215040"/>
              <a:ext cx="14967932" cy="1401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39"/>
                </a:lnSpc>
              </a:pPr>
              <a:r>
                <a:rPr lang="en-US" sz="5738" spc="332">
                  <a:solidFill>
                    <a:srgbClr val="F8F8F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K-MEANS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3171439" y="2735416"/>
            <a:ext cx="16724136" cy="122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47"/>
              </a:lnSpc>
            </a:pPr>
            <a:r>
              <a:rPr lang="en-US" sz="6364" spc="369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CLUSTERING</a:t>
            </a:r>
          </a:p>
        </p:txBody>
      </p:sp>
      <p:grpSp>
        <p:nvGrpSpPr>
          <p:cNvPr name="Group 12" id="12"/>
          <p:cNvGrpSpPr/>
          <p:nvPr/>
        </p:nvGrpSpPr>
        <p:grpSpPr>
          <a:xfrm rot="-5400000">
            <a:off x="8583686" y="2846784"/>
            <a:ext cx="607362" cy="1255605"/>
            <a:chOff x="0" y="0"/>
            <a:chExt cx="711377" cy="14706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64166" y="1028700"/>
            <a:ext cx="1574472" cy="2265427"/>
          </a:xfrm>
          <a:custGeom>
            <a:avLst/>
            <a:gdLst/>
            <a:ahLst/>
            <a:cxnLst/>
            <a:rect r="r" b="b" t="t" l="l"/>
            <a:pathLst>
              <a:path h="2265427" w="1574472">
                <a:moveTo>
                  <a:pt x="0" y="0"/>
                </a:moveTo>
                <a:lnTo>
                  <a:pt x="1574472" y="0"/>
                </a:lnTo>
                <a:lnTo>
                  <a:pt x="1574472" y="2265427"/>
                </a:lnTo>
                <a:lnTo>
                  <a:pt x="0" y="226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301485" y="4865694"/>
            <a:ext cx="11685031" cy="3415050"/>
            <a:chOff x="0" y="0"/>
            <a:chExt cx="15580041" cy="4553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782145" y="0"/>
              <a:ext cx="3537112" cy="3733996"/>
            </a:xfrm>
            <a:custGeom>
              <a:avLst/>
              <a:gdLst/>
              <a:ahLst/>
              <a:cxnLst/>
              <a:rect r="r" b="b" t="t" l="l"/>
              <a:pathLst>
                <a:path h="3733996" w="3537112">
                  <a:moveTo>
                    <a:pt x="0" y="0"/>
                  </a:moveTo>
                  <a:lnTo>
                    <a:pt x="3537112" y="0"/>
                  </a:lnTo>
                  <a:lnTo>
                    <a:pt x="3537112" y="3733996"/>
                  </a:lnTo>
                  <a:lnTo>
                    <a:pt x="0" y="3733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503167" cy="3733996"/>
            </a:xfrm>
            <a:custGeom>
              <a:avLst/>
              <a:gdLst/>
              <a:ahLst/>
              <a:cxnLst/>
              <a:rect r="r" b="b" t="t" l="l"/>
              <a:pathLst>
                <a:path h="3733996" w="3503167">
                  <a:moveTo>
                    <a:pt x="0" y="0"/>
                  </a:moveTo>
                  <a:lnTo>
                    <a:pt x="3503167" y="0"/>
                  </a:lnTo>
                  <a:lnTo>
                    <a:pt x="3503167" y="3733996"/>
                  </a:lnTo>
                  <a:lnTo>
                    <a:pt x="0" y="3733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319257" y="203987"/>
              <a:ext cx="4260783" cy="3733996"/>
            </a:xfrm>
            <a:custGeom>
              <a:avLst/>
              <a:gdLst/>
              <a:ahLst/>
              <a:cxnLst/>
              <a:rect r="r" b="b" t="t" l="l"/>
              <a:pathLst>
                <a:path h="3733996" w="4260783">
                  <a:moveTo>
                    <a:pt x="0" y="0"/>
                  </a:moveTo>
                  <a:lnTo>
                    <a:pt x="4260784" y="0"/>
                  </a:lnTo>
                  <a:lnTo>
                    <a:pt x="4260784" y="3733995"/>
                  </a:lnTo>
                  <a:lnTo>
                    <a:pt x="0" y="3733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7954179" y="3937982"/>
              <a:ext cx="3365079" cy="407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0"/>
                </a:lnSpc>
              </a:pPr>
              <a:r>
                <a:rPr lang="en-US" sz="2041" b="true">
                  <a:solidFill>
                    <a:srgbClr val="1B1A1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Recursos Familiar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9044" y="3937982"/>
              <a:ext cx="3365079" cy="407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0"/>
                </a:lnSpc>
              </a:pPr>
              <a:r>
                <a:rPr lang="en-US" sz="2041" b="true">
                  <a:solidFill>
                    <a:srgbClr val="1B1A1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Académico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847777" y="3730538"/>
              <a:ext cx="3365079" cy="822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0"/>
                </a:lnSpc>
              </a:pPr>
              <a:r>
                <a:rPr lang="en-US" sz="2041" b="true">
                  <a:solidFill>
                    <a:srgbClr val="1B1A1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Soporte </a:t>
              </a:r>
            </a:p>
            <a:p>
              <a:pPr algn="ctr">
                <a:lnSpc>
                  <a:spcPts val="2490"/>
                </a:lnSpc>
              </a:pPr>
              <a:r>
                <a:rPr lang="en-US" sz="2041" b="true">
                  <a:solidFill>
                    <a:srgbClr val="1B1A1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Académico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1767110" y="3937982"/>
              <a:ext cx="3365079" cy="407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0"/>
                </a:lnSpc>
              </a:pPr>
              <a:r>
                <a:rPr lang="en-US" sz="2041" b="true">
                  <a:solidFill>
                    <a:srgbClr val="1B1A1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Social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3675472" y="54574"/>
              <a:ext cx="3709688" cy="3675964"/>
            </a:xfrm>
            <a:custGeom>
              <a:avLst/>
              <a:gdLst/>
              <a:ahLst/>
              <a:cxnLst/>
              <a:rect r="r" b="b" t="t" l="l"/>
              <a:pathLst>
                <a:path h="3675964" w="3709688">
                  <a:moveTo>
                    <a:pt x="0" y="0"/>
                  </a:moveTo>
                  <a:lnTo>
                    <a:pt x="3709688" y="0"/>
                  </a:lnTo>
                  <a:lnTo>
                    <a:pt x="3709688" y="3675964"/>
                  </a:lnTo>
                  <a:lnTo>
                    <a:pt x="0" y="3675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Preparación en grupos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925508" y="9502803"/>
            <a:ext cx="45077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40133" y="1992404"/>
            <a:ext cx="6134290" cy="3749585"/>
          </a:xfrm>
          <a:custGeom>
            <a:avLst/>
            <a:gdLst/>
            <a:ahLst/>
            <a:cxnLst/>
            <a:rect r="r" b="b" t="t" l="l"/>
            <a:pathLst>
              <a:path h="3749585" w="6134290">
                <a:moveTo>
                  <a:pt x="0" y="0"/>
                </a:moveTo>
                <a:lnTo>
                  <a:pt x="6134290" y="0"/>
                </a:lnTo>
                <a:lnTo>
                  <a:pt x="6134290" y="3749585"/>
                </a:lnTo>
                <a:lnTo>
                  <a:pt x="0" y="3749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1178" y="2179252"/>
            <a:ext cx="6063273" cy="3721334"/>
          </a:xfrm>
          <a:custGeom>
            <a:avLst/>
            <a:gdLst/>
            <a:ahLst/>
            <a:cxnLst/>
            <a:rect r="r" b="b" t="t" l="l"/>
            <a:pathLst>
              <a:path h="3721334" w="6063273">
                <a:moveTo>
                  <a:pt x="0" y="0"/>
                </a:moveTo>
                <a:lnTo>
                  <a:pt x="6063273" y="0"/>
                </a:lnTo>
                <a:lnTo>
                  <a:pt x="6063273" y="3721334"/>
                </a:lnTo>
                <a:lnTo>
                  <a:pt x="0" y="3721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87812" y="6380164"/>
            <a:ext cx="8971488" cy="3166407"/>
          </a:xfrm>
          <a:custGeom>
            <a:avLst/>
            <a:gdLst/>
            <a:ahLst/>
            <a:cxnLst/>
            <a:rect r="r" b="b" t="t" l="l"/>
            <a:pathLst>
              <a:path h="3166407" w="8971488">
                <a:moveTo>
                  <a:pt x="0" y="0"/>
                </a:moveTo>
                <a:lnTo>
                  <a:pt x="8971488" y="0"/>
                </a:lnTo>
                <a:lnTo>
                  <a:pt x="8971488" y="3166407"/>
                </a:lnTo>
                <a:lnTo>
                  <a:pt x="0" y="31664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6911023" y="7335565"/>
            <a:ext cx="607362" cy="1255605"/>
            <a:chOff x="0" y="0"/>
            <a:chExt cx="711377" cy="14706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53127" y="7525895"/>
            <a:ext cx="3086100" cy="874944"/>
            <a:chOff x="0" y="0"/>
            <a:chExt cx="812800" cy="2304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30438"/>
            </a:xfrm>
            <a:custGeom>
              <a:avLst/>
              <a:gdLst/>
              <a:ahLst/>
              <a:cxnLst/>
              <a:rect r="r" b="b" t="t" l="l"/>
              <a:pathLst>
                <a:path h="2304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30438"/>
                  </a:lnTo>
                  <a:lnTo>
                    <a:pt x="0" y="230438"/>
                  </a:lnTo>
                  <a:close/>
                </a:path>
              </a:pathLst>
            </a:custGeom>
            <a:solidFill>
              <a:srgbClr val="08959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812800" cy="239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Paquete NbClust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Selección Nº clusters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4400" y="1458369"/>
            <a:ext cx="5076829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4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Método del codo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68864" y="1317780"/>
            <a:ext cx="5076829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9"/>
              </a:lnSpc>
            </a:pPr>
            <a:r>
              <a:rPr lang="en-US" sz="34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Silhouette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968371" y="9502803"/>
            <a:ext cx="36504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492" y="-1732418"/>
            <a:ext cx="10002023" cy="8638110"/>
          </a:xfrm>
          <a:custGeom>
            <a:avLst/>
            <a:gdLst/>
            <a:ahLst/>
            <a:cxnLst/>
            <a:rect r="r" b="b" t="t" l="l"/>
            <a:pathLst>
              <a:path h="8638110" w="10002023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46" y="3561438"/>
            <a:ext cx="7831797" cy="10429754"/>
          </a:xfrm>
          <a:custGeom>
            <a:avLst/>
            <a:gdLst/>
            <a:ahLst/>
            <a:cxnLst/>
            <a:rect r="r" b="b" t="t" l="l"/>
            <a:pathLst>
              <a:path h="10429754" w="7831797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39019"/>
            <a:ext cx="162306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>
                <a:solidFill>
                  <a:srgbClr val="089590"/>
                </a:solidFill>
                <a:latin typeface="More Sugar"/>
                <a:ea typeface="More Sugar"/>
                <a:cs typeface="More Sugar"/>
                <a:sym typeface="More Sugar"/>
              </a:rPr>
              <a:t>FACTORES ACADÉMICOS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524575" y="1820044"/>
            <a:ext cx="2619819" cy="26198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B2A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 = 2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79552" y="2106270"/>
            <a:ext cx="6390999" cy="3946442"/>
          </a:xfrm>
          <a:custGeom>
            <a:avLst/>
            <a:gdLst/>
            <a:ahLst/>
            <a:cxnLst/>
            <a:rect r="r" b="b" t="t" l="l"/>
            <a:pathLst>
              <a:path h="3946442" w="6390999">
                <a:moveTo>
                  <a:pt x="0" y="0"/>
                </a:moveTo>
                <a:lnTo>
                  <a:pt x="6390999" y="0"/>
                </a:lnTo>
                <a:lnTo>
                  <a:pt x="6390999" y="3946442"/>
                </a:lnTo>
                <a:lnTo>
                  <a:pt x="0" y="3946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1666" y="6052712"/>
            <a:ext cx="6498885" cy="4013061"/>
          </a:xfrm>
          <a:custGeom>
            <a:avLst/>
            <a:gdLst/>
            <a:ahLst/>
            <a:cxnLst/>
            <a:rect r="r" b="b" t="t" l="l"/>
            <a:pathLst>
              <a:path h="4013061" w="6498885">
                <a:moveTo>
                  <a:pt x="0" y="0"/>
                </a:moveTo>
                <a:lnTo>
                  <a:pt x="6498885" y="0"/>
                </a:lnTo>
                <a:lnTo>
                  <a:pt x="6498885" y="4013061"/>
                </a:lnTo>
                <a:lnTo>
                  <a:pt x="0" y="40130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70551" y="2067352"/>
            <a:ext cx="6454025" cy="3985360"/>
          </a:xfrm>
          <a:custGeom>
            <a:avLst/>
            <a:gdLst/>
            <a:ahLst/>
            <a:cxnLst/>
            <a:rect r="r" b="b" t="t" l="l"/>
            <a:pathLst>
              <a:path h="3985360" w="6454025">
                <a:moveTo>
                  <a:pt x="0" y="0"/>
                </a:moveTo>
                <a:lnTo>
                  <a:pt x="6454024" y="0"/>
                </a:lnTo>
                <a:lnTo>
                  <a:pt x="6454024" y="3985360"/>
                </a:lnTo>
                <a:lnTo>
                  <a:pt x="0" y="39853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70551" y="6105481"/>
            <a:ext cx="6454025" cy="3907524"/>
          </a:xfrm>
          <a:custGeom>
            <a:avLst/>
            <a:gdLst/>
            <a:ahLst/>
            <a:cxnLst/>
            <a:rect r="r" b="b" t="t" l="l"/>
            <a:pathLst>
              <a:path h="3907524" w="6454025">
                <a:moveTo>
                  <a:pt x="0" y="0"/>
                </a:moveTo>
                <a:lnTo>
                  <a:pt x="6454024" y="0"/>
                </a:lnTo>
                <a:lnTo>
                  <a:pt x="6454024" y="3907523"/>
                </a:lnTo>
                <a:lnTo>
                  <a:pt x="0" y="39075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99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Factores académicos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34081" y="9502803"/>
            <a:ext cx="43362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492" y="-1732418"/>
            <a:ext cx="10002023" cy="8638110"/>
          </a:xfrm>
          <a:custGeom>
            <a:avLst/>
            <a:gdLst/>
            <a:ahLst/>
            <a:cxnLst/>
            <a:rect r="r" b="b" t="t" l="l"/>
            <a:pathLst>
              <a:path h="8638110" w="10002023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46" y="3561438"/>
            <a:ext cx="7831797" cy="10429754"/>
          </a:xfrm>
          <a:custGeom>
            <a:avLst/>
            <a:gdLst/>
            <a:ahLst/>
            <a:cxnLst/>
            <a:rect r="r" b="b" t="t" l="l"/>
            <a:pathLst>
              <a:path h="10429754" w="7831797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524575" y="1820044"/>
            <a:ext cx="2619819" cy="26198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B2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 = 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71666" y="2067352"/>
            <a:ext cx="6454025" cy="3985360"/>
          </a:xfrm>
          <a:custGeom>
            <a:avLst/>
            <a:gdLst/>
            <a:ahLst/>
            <a:cxnLst/>
            <a:rect r="r" b="b" t="t" l="l"/>
            <a:pathLst>
              <a:path h="3985360" w="6454025">
                <a:moveTo>
                  <a:pt x="0" y="0"/>
                </a:moveTo>
                <a:lnTo>
                  <a:pt x="6454025" y="0"/>
                </a:lnTo>
                <a:lnTo>
                  <a:pt x="6454025" y="3985360"/>
                </a:lnTo>
                <a:lnTo>
                  <a:pt x="0" y="398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70551" y="2120120"/>
            <a:ext cx="6454025" cy="3985360"/>
          </a:xfrm>
          <a:custGeom>
            <a:avLst/>
            <a:gdLst/>
            <a:ahLst/>
            <a:cxnLst/>
            <a:rect r="r" b="b" t="t" l="l"/>
            <a:pathLst>
              <a:path h="3985360" w="6454025">
                <a:moveTo>
                  <a:pt x="0" y="0"/>
                </a:moveTo>
                <a:lnTo>
                  <a:pt x="6454024" y="0"/>
                </a:lnTo>
                <a:lnTo>
                  <a:pt x="6454024" y="3985361"/>
                </a:lnTo>
                <a:lnTo>
                  <a:pt x="0" y="39853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1666" y="6105481"/>
            <a:ext cx="6572334" cy="4058416"/>
          </a:xfrm>
          <a:custGeom>
            <a:avLst/>
            <a:gdLst/>
            <a:ahLst/>
            <a:cxnLst/>
            <a:rect r="r" b="b" t="t" l="l"/>
            <a:pathLst>
              <a:path h="4058416" w="6572334">
                <a:moveTo>
                  <a:pt x="0" y="0"/>
                </a:moveTo>
                <a:lnTo>
                  <a:pt x="6572334" y="0"/>
                </a:lnTo>
                <a:lnTo>
                  <a:pt x="6572334" y="4058416"/>
                </a:lnTo>
                <a:lnTo>
                  <a:pt x="0" y="40584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39019"/>
            <a:ext cx="162306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>
                <a:solidFill>
                  <a:srgbClr val="089590"/>
                </a:solidFill>
                <a:latin typeface="More Sugar"/>
                <a:ea typeface="More Sugar"/>
                <a:cs typeface="More Sugar"/>
                <a:sym typeface="More Sugar"/>
              </a:rPr>
              <a:t>FACTORES ACADÉMICOS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Factores académicos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0153" y="9502803"/>
            <a:ext cx="42148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492" y="-1732418"/>
            <a:ext cx="10002023" cy="8638110"/>
          </a:xfrm>
          <a:custGeom>
            <a:avLst/>
            <a:gdLst/>
            <a:ahLst/>
            <a:cxnLst/>
            <a:rect r="r" b="b" t="t" l="l"/>
            <a:pathLst>
              <a:path h="8638110" w="10002023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46" y="3561438"/>
            <a:ext cx="7831797" cy="10429754"/>
          </a:xfrm>
          <a:custGeom>
            <a:avLst/>
            <a:gdLst/>
            <a:ahLst/>
            <a:cxnLst/>
            <a:rect r="r" b="b" t="t" l="l"/>
            <a:pathLst>
              <a:path h="10429754" w="7831797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524575" y="1820044"/>
            <a:ext cx="2619819" cy="26198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B2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 = 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71666" y="2067352"/>
            <a:ext cx="6454025" cy="3985360"/>
          </a:xfrm>
          <a:custGeom>
            <a:avLst/>
            <a:gdLst/>
            <a:ahLst/>
            <a:cxnLst/>
            <a:rect r="r" b="b" t="t" l="l"/>
            <a:pathLst>
              <a:path h="3985360" w="6454025">
                <a:moveTo>
                  <a:pt x="0" y="0"/>
                </a:moveTo>
                <a:lnTo>
                  <a:pt x="6454025" y="0"/>
                </a:lnTo>
                <a:lnTo>
                  <a:pt x="6454025" y="3985360"/>
                </a:lnTo>
                <a:lnTo>
                  <a:pt x="0" y="398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70551" y="2120120"/>
            <a:ext cx="6454025" cy="3985360"/>
          </a:xfrm>
          <a:custGeom>
            <a:avLst/>
            <a:gdLst/>
            <a:ahLst/>
            <a:cxnLst/>
            <a:rect r="r" b="b" t="t" l="l"/>
            <a:pathLst>
              <a:path h="3985360" w="6454025">
                <a:moveTo>
                  <a:pt x="0" y="0"/>
                </a:moveTo>
                <a:lnTo>
                  <a:pt x="6454024" y="0"/>
                </a:lnTo>
                <a:lnTo>
                  <a:pt x="6454024" y="3985361"/>
                </a:lnTo>
                <a:lnTo>
                  <a:pt x="0" y="39853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71666" y="6105481"/>
            <a:ext cx="6572334" cy="4058416"/>
          </a:xfrm>
          <a:custGeom>
            <a:avLst/>
            <a:gdLst/>
            <a:ahLst/>
            <a:cxnLst/>
            <a:rect r="r" b="b" t="t" l="l"/>
            <a:pathLst>
              <a:path h="4058416" w="6572334">
                <a:moveTo>
                  <a:pt x="0" y="0"/>
                </a:moveTo>
                <a:lnTo>
                  <a:pt x="6572334" y="0"/>
                </a:lnTo>
                <a:lnTo>
                  <a:pt x="6572334" y="4058416"/>
                </a:lnTo>
                <a:lnTo>
                  <a:pt x="0" y="40584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69633" y="2648853"/>
            <a:ext cx="11195554" cy="6913254"/>
          </a:xfrm>
          <a:custGeom>
            <a:avLst/>
            <a:gdLst/>
            <a:ahLst/>
            <a:cxnLst/>
            <a:rect r="r" b="b" t="t" l="l"/>
            <a:pathLst>
              <a:path h="6913254" w="11195554">
                <a:moveTo>
                  <a:pt x="0" y="0"/>
                </a:moveTo>
                <a:lnTo>
                  <a:pt x="11195554" y="0"/>
                </a:lnTo>
                <a:lnTo>
                  <a:pt x="11195554" y="6913255"/>
                </a:lnTo>
                <a:lnTo>
                  <a:pt x="0" y="6913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39019"/>
            <a:ext cx="162306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>
                <a:solidFill>
                  <a:srgbClr val="089590"/>
                </a:solidFill>
                <a:latin typeface="More Sugar"/>
                <a:ea typeface="More Sugar"/>
                <a:cs typeface="More Sugar"/>
                <a:sym typeface="More Sugar"/>
              </a:rPr>
              <a:t>FACTORES ACADÉMICOS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Factores académicos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30449" y="9502803"/>
            <a:ext cx="44088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492" y="-1732418"/>
            <a:ext cx="10002023" cy="8638110"/>
          </a:xfrm>
          <a:custGeom>
            <a:avLst/>
            <a:gdLst/>
            <a:ahLst/>
            <a:cxnLst/>
            <a:rect r="r" b="b" t="t" l="l"/>
            <a:pathLst>
              <a:path h="8638110" w="10002023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46" y="3561438"/>
            <a:ext cx="7831797" cy="10429754"/>
          </a:xfrm>
          <a:custGeom>
            <a:avLst/>
            <a:gdLst/>
            <a:ahLst/>
            <a:cxnLst/>
            <a:rect r="r" b="b" t="t" l="l"/>
            <a:pathLst>
              <a:path h="10429754" w="7831797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74225" y="1820044"/>
            <a:ext cx="2619819" cy="26198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B2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 = 3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16526" y="2120120"/>
            <a:ext cx="6527474" cy="3985360"/>
          </a:xfrm>
          <a:custGeom>
            <a:avLst/>
            <a:gdLst/>
            <a:ahLst/>
            <a:cxnLst/>
            <a:rect r="r" b="b" t="t" l="l"/>
            <a:pathLst>
              <a:path h="3985360" w="6527474">
                <a:moveTo>
                  <a:pt x="0" y="0"/>
                </a:moveTo>
                <a:lnTo>
                  <a:pt x="6527474" y="0"/>
                </a:lnTo>
                <a:lnTo>
                  <a:pt x="6527474" y="3985361"/>
                </a:lnTo>
                <a:lnTo>
                  <a:pt x="0" y="3985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69" r="0" b="-56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166217"/>
            <a:ext cx="6475854" cy="3985360"/>
          </a:xfrm>
          <a:custGeom>
            <a:avLst/>
            <a:gdLst/>
            <a:ahLst/>
            <a:cxnLst/>
            <a:rect r="r" b="b" t="t" l="l"/>
            <a:pathLst>
              <a:path h="3985360" w="6475854">
                <a:moveTo>
                  <a:pt x="0" y="0"/>
                </a:moveTo>
                <a:lnTo>
                  <a:pt x="6475854" y="0"/>
                </a:lnTo>
                <a:lnTo>
                  <a:pt x="6475854" y="3985360"/>
                </a:lnTo>
                <a:lnTo>
                  <a:pt x="0" y="3985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9" r="0" b="-16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16526" y="6105481"/>
            <a:ext cx="6527474" cy="4030715"/>
          </a:xfrm>
          <a:custGeom>
            <a:avLst/>
            <a:gdLst/>
            <a:ahLst/>
            <a:cxnLst/>
            <a:rect r="r" b="b" t="t" l="l"/>
            <a:pathLst>
              <a:path h="4030715" w="6527474">
                <a:moveTo>
                  <a:pt x="0" y="0"/>
                </a:moveTo>
                <a:lnTo>
                  <a:pt x="6527474" y="0"/>
                </a:lnTo>
                <a:lnTo>
                  <a:pt x="6527474" y="4030715"/>
                </a:lnTo>
                <a:lnTo>
                  <a:pt x="0" y="40307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39019"/>
            <a:ext cx="162306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>
                <a:solidFill>
                  <a:srgbClr val="089590"/>
                </a:solidFill>
                <a:latin typeface="More Sugar"/>
                <a:ea typeface="More Sugar"/>
                <a:cs typeface="More Sugar"/>
                <a:sym typeface="More Sugar"/>
              </a:rPr>
              <a:t>FACTORES DE SOPORTE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Factores de soporte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32771" y="9502803"/>
            <a:ext cx="436245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492" y="-1732418"/>
            <a:ext cx="10002023" cy="8638110"/>
          </a:xfrm>
          <a:custGeom>
            <a:avLst/>
            <a:gdLst/>
            <a:ahLst/>
            <a:cxnLst/>
            <a:rect r="r" b="b" t="t" l="l"/>
            <a:pathLst>
              <a:path h="8638110" w="10002023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46" y="3561438"/>
            <a:ext cx="7831797" cy="10429754"/>
          </a:xfrm>
          <a:custGeom>
            <a:avLst/>
            <a:gdLst/>
            <a:ahLst/>
            <a:cxnLst/>
            <a:rect r="r" b="b" t="t" l="l"/>
            <a:pathLst>
              <a:path h="10429754" w="7831797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74225" y="1820044"/>
            <a:ext cx="2619819" cy="26198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B2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 = 3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16526" y="2120120"/>
            <a:ext cx="6527474" cy="3985360"/>
          </a:xfrm>
          <a:custGeom>
            <a:avLst/>
            <a:gdLst/>
            <a:ahLst/>
            <a:cxnLst/>
            <a:rect r="r" b="b" t="t" l="l"/>
            <a:pathLst>
              <a:path h="3985360" w="6527474">
                <a:moveTo>
                  <a:pt x="0" y="0"/>
                </a:moveTo>
                <a:lnTo>
                  <a:pt x="6527474" y="0"/>
                </a:lnTo>
                <a:lnTo>
                  <a:pt x="6527474" y="3985361"/>
                </a:lnTo>
                <a:lnTo>
                  <a:pt x="0" y="3985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69" r="0" b="-56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166217"/>
            <a:ext cx="6475854" cy="3985360"/>
          </a:xfrm>
          <a:custGeom>
            <a:avLst/>
            <a:gdLst/>
            <a:ahLst/>
            <a:cxnLst/>
            <a:rect r="r" b="b" t="t" l="l"/>
            <a:pathLst>
              <a:path h="3985360" w="6475854">
                <a:moveTo>
                  <a:pt x="0" y="0"/>
                </a:moveTo>
                <a:lnTo>
                  <a:pt x="6475854" y="0"/>
                </a:lnTo>
                <a:lnTo>
                  <a:pt x="6475854" y="3985360"/>
                </a:lnTo>
                <a:lnTo>
                  <a:pt x="0" y="3985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9" r="0" b="-16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16526" y="6105481"/>
            <a:ext cx="6527474" cy="4030715"/>
          </a:xfrm>
          <a:custGeom>
            <a:avLst/>
            <a:gdLst/>
            <a:ahLst/>
            <a:cxnLst/>
            <a:rect r="r" b="b" t="t" l="l"/>
            <a:pathLst>
              <a:path h="4030715" w="6527474">
                <a:moveTo>
                  <a:pt x="0" y="0"/>
                </a:moveTo>
                <a:lnTo>
                  <a:pt x="6527474" y="0"/>
                </a:lnTo>
                <a:lnTo>
                  <a:pt x="6527474" y="4030715"/>
                </a:lnTo>
                <a:lnTo>
                  <a:pt x="0" y="40307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11684" y="3129953"/>
            <a:ext cx="10185616" cy="6289618"/>
          </a:xfrm>
          <a:custGeom>
            <a:avLst/>
            <a:gdLst/>
            <a:ahLst/>
            <a:cxnLst/>
            <a:rect r="r" b="b" t="t" l="l"/>
            <a:pathLst>
              <a:path h="6289618" w="10185616">
                <a:moveTo>
                  <a:pt x="0" y="0"/>
                </a:moveTo>
                <a:lnTo>
                  <a:pt x="10185617" y="0"/>
                </a:lnTo>
                <a:lnTo>
                  <a:pt x="10185617" y="6289619"/>
                </a:lnTo>
                <a:lnTo>
                  <a:pt x="0" y="6289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39019"/>
            <a:ext cx="162306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>
                <a:solidFill>
                  <a:srgbClr val="089590"/>
                </a:solidFill>
                <a:latin typeface="More Sugar"/>
                <a:ea typeface="More Sugar"/>
                <a:cs typeface="More Sugar"/>
                <a:sym typeface="More Sugar"/>
              </a:rPr>
              <a:t>FACTORES DE SOPORTE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Factores de soporte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37117" y="9502803"/>
            <a:ext cx="42755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492" y="-1732418"/>
            <a:ext cx="10002023" cy="8638110"/>
          </a:xfrm>
          <a:custGeom>
            <a:avLst/>
            <a:gdLst/>
            <a:ahLst/>
            <a:cxnLst/>
            <a:rect r="r" b="b" t="t" l="l"/>
            <a:pathLst>
              <a:path h="8638110" w="10002023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46" y="3561438"/>
            <a:ext cx="7831797" cy="10429754"/>
          </a:xfrm>
          <a:custGeom>
            <a:avLst/>
            <a:gdLst/>
            <a:ahLst/>
            <a:cxnLst/>
            <a:rect r="r" b="b" t="t" l="l"/>
            <a:pathLst>
              <a:path h="10429754" w="7831797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74225" y="1820044"/>
            <a:ext cx="2619819" cy="26198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B2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 = 4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16526" y="2110056"/>
            <a:ext cx="6470324" cy="3995425"/>
          </a:xfrm>
          <a:custGeom>
            <a:avLst/>
            <a:gdLst/>
            <a:ahLst/>
            <a:cxnLst/>
            <a:rect r="r" b="b" t="t" l="l"/>
            <a:pathLst>
              <a:path h="3995425" w="6470324">
                <a:moveTo>
                  <a:pt x="0" y="0"/>
                </a:moveTo>
                <a:lnTo>
                  <a:pt x="6470324" y="0"/>
                </a:lnTo>
                <a:lnTo>
                  <a:pt x="6470324" y="3995425"/>
                </a:lnTo>
                <a:lnTo>
                  <a:pt x="0" y="39954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166959"/>
            <a:ext cx="6452823" cy="3984618"/>
          </a:xfrm>
          <a:custGeom>
            <a:avLst/>
            <a:gdLst/>
            <a:ahLst/>
            <a:cxnLst/>
            <a:rect r="r" b="b" t="t" l="l"/>
            <a:pathLst>
              <a:path h="3984618" w="6452823">
                <a:moveTo>
                  <a:pt x="0" y="0"/>
                </a:moveTo>
                <a:lnTo>
                  <a:pt x="6452823" y="0"/>
                </a:lnTo>
                <a:lnTo>
                  <a:pt x="6452823" y="3984618"/>
                </a:lnTo>
                <a:lnTo>
                  <a:pt x="0" y="3984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16526" y="6153106"/>
            <a:ext cx="6470324" cy="3995425"/>
          </a:xfrm>
          <a:custGeom>
            <a:avLst/>
            <a:gdLst/>
            <a:ahLst/>
            <a:cxnLst/>
            <a:rect r="r" b="b" t="t" l="l"/>
            <a:pathLst>
              <a:path h="3995425" w="6470324">
                <a:moveTo>
                  <a:pt x="0" y="0"/>
                </a:moveTo>
                <a:lnTo>
                  <a:pt x="6470324" y="0"/>
                </a:lnTo>
                <a:lnTo>
                  <a:pt x="6470324" y="3995424"/>
                </a:lnTo>
                <a:lnTo>
                  <a:pt x="0" y="39954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86850" y="6199202"/>
            <a:ext cx="6395673" cy="3949328"/>
          </a:xfrm>
          <a:custGeom>
            <a:avLst/>
            <a:gdLst/>
            <a:ahLst/>
            <a:cxnLst/>
            <a:rect r="r" b="b" t="t" l="l"/>
            <a:pathLst>
              <a:path h="3949328" w="6395673">
                <a:moveTo>
                  <a:pt x="0" y="0"/>
                </a:moveTo>
                <a:lnTo>
                  <a:pt x="6395673" y="0"/>
                </a:lnTo>
                <a:lnTo>
                  <a:pt x="6395673" y="3949328"/>
                </a:lnTo>
                <a:lnTo>
                  <a:pt x="0" y="3949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39019"/>
            <a:ext cx="162306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>
                <a:solidFill>
                  <a:srgbClr val="089590"/>
                </a:solidFill>
                <a:latin typeface="More Sugar"/>
                <a:ea typeface="More Sugar"/>
                <a:cs typeface="More Sugar"/>
                <a:sym typeface="More Sugar"/>
              </a:rPr>
              <a:t>RECURSOS FAMILIARES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Recursos familiares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84134" y="9502803"/>
            <a:ext cx="442192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492" y="-1732418"/>
            <a:ext cx="10002023" cy="8638110"/>
          </a:xfrm>
          <a:custGeom>
            <a:avLst/>
            <a:gdLst/>
            <a:ahLst/>
            <a:cxnLst/>
            <a:rect r="r" b="b" t="t" l="l"/>
            <a:pathLst>
              <a:path h="8638110" w="10002023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46" y="3561438"/>
            <a:ext cx="7831797" cy="10429754"/>
          </a:xfrm>
          <a:custGeom>
            <a:avLst/>
            <a:gdLst/>
            <a:ahLst/>
            <a:cxnLst/>
            <a:rect r="r" b="b" t="t" l="l"/>
            <a:pathLst>
              <a:path h="10429754" w="7831797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74225" y="1820044"/>
            <a:ext cx="2619819" cy="26198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B2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 = 4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16526" y="2110056"/>
            <a:ext cx="6470324" cy="3995425"/>
          </a:xfrm>
          <a:custGeom>
            <a:avLst/>
            <a:gdLst/>
            <a:ahLst/>
            <a:cxnLst/>
            <a:rect r="r" b="b" t="t" l="l"/>
            <a:pathLst>
              <a:path h="3995425" w="6470324">
                <a:moveTo>
                  <a:pt x="0" y="0"/>
                </a:moveTo>
                <a:lnTo>
                  <a:pt x="6470324" y="0"/>
                </a:lnTo>
                <a:lnTo>
                  <a:pt x="6470324" y="3995425"/>
                </a:lnTo>
                <a:lnTo>
                  <a:pt x="0" y="39954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166959"/>
            <a:ext cx="6452823" cy="3984618"/>
          </a:xfrm>
          <a:custGeom>
            <a:avLst/>
            <a:gdLst/>
            <a:ahLst/>
            <a:cxnLst/>
            <a:rect r="r" b="b" t="t" l="l"/>
            <a:pathLst>
              <a:path h="3984618" w="6452823">
                <a:moveTo>
                  <a:pt x="0" y="0"/>
                </a:moveTo>
                <a:lnTo>
                  <a:pt x="6452823" y="0"/>
                </a:lnTo>
                <a:lnTo>
                  <a:pt x="6452823" y="3984618"/>
                </a:lnTo>
                <a:lnTo>
                  <a:pt x="0" y="3984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16526" y="6153106"/>
            <a:ext cx="6470324" cy="3995425"/>
          </a:xfrm>
          <a:custGeom>
            <a:avLst/>
            <a:gdLst/>
            <a:ahLst/>
            <a:cxnLst/>
            <a:rect r="r" b="b" t="t" l="l"/>
            <a:pathLst>
              <a:path h="3995425" w="6470324">
                <a:moveTo>
                  <a:pt x="0" y="0"/>
                </a:moveTo>
                <a:lnTo>
                  <a:pt x="6470324" y="0"/>
                </a:lnTo>
                <a:lnTo>
                  <a:pt x="6470324" y="3995424"/>
                </a:lnTo>
                <a:lnTo>
                  <a:pt x="0" y="39954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86850" y="6199202"/>
            <a:ext cx="6395673" cy="3949328"/>
          </a:xfrm>
          <a:custGeom>
            <a:avLst/>
            <a:gdLst/>
            <a:ahLst/>
            <a:cxnLst/>
            <a:rect r="r" b="b" t="t" l="l"/>
            <a:pathLst>
              <a:path h="3949328" w="6395673">
                <a:moveTo>
                  <a:pt x="0" y="0"/>
                </a:moveTo>
                <a:lnTo>
                  <a:pt x="6395673" y="0"/>
                </a:lnTo>
                <a:lnTo>
                  <a:pt x="6395673" y="3949328"/>
                </a:lnTo>
                <a:lnTo>
                  <a:pt x="0" y="3949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52994" y="2847407"/>
            <a:ext cx="10382013" cy="6410893"/>
          </a:xfrm>
          <a:custGeom>
            <a:avLst/>
            <a:gdLst/>
            <a:ahLst/>
            <a:cxnLst/>
            <a:rect r="r" b="b" t="t" l="l"/>
            <a:pathLst>
              <a:path h="6410893" w="10382013">
                <a:moveTo>
                  <a:pt x="0" y="0"/>
                </a:moveTo>
                <a:lnTo>
                  <a:pt x="10382012" y="0"/>
                </a:lnTo>
                <a:lnTo>
                  <a:pt x="10382012" y="6410893"/>
                </a:lnTo>
                <a:lnTo>
                  <a:pt x="0" y="6410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1239019"/>
            <a:ext cx="162306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>
                <a:solidFill>
                  <a:srgbClr val="089590"/>
                </a:solidFill>
                <a:latin typeface="More Sugar"/>
                <a:ea typeface="More Sugar"/>
                <a:cs typeface="More Sugar"/>
                <a:sym typeface="More Sugar"/>
              </a:rPr>
              <a:t>RECURSOS FAMILIARES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Recursos familiares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938069" y="9502803"/>
            <a:ext cx="42564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492" y="-1732418"/>
            <a:ext cx="10002023" cy="8638110"/>
          </a:xfrm>
          <a:custGeom>
            <a:avLst/>
            <a:gdLst/>
            <a:ahLst/>
            <a:cxnLst/>
            <a:rect r="r" b="b" t="t" l="l"/>
            <a:pathLst>
              <a:path h="8638110" w="10002023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46" y="3561438"/>
            <a:ext cx="7831797" cy="10429754"/>
          </a:xfrm>
          <a:custGeom>
            <a:avLst/>
            <a:gdLst/>
            <a:ahLst/>
            <a:cxnLst/>
            <a:rect r="r" b="b" t="t" l="l"/>
            <a:pathLst>
              <a:path h="10429754" w="7831797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74225" y="1820044"/>
            <a:ext cx="2619819" cy="26198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B2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 = 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31551" y="2166959"/>
            <a:ext cx="6455299" cy="3986147"/>
          </a:xfrm>
          <a:custGeom>
            <a:avLst/>
            <a:gdLst/>
            <a:ahLst/>
            <a:cxnLst/>
            <a:rect r="r" b="b" t="t" l="l"/>
            <a:pathLst>
              <a:path h="3986147" w="6455299">
                <a:moveTo>
                  <a:pt x="0" y="0"/>
                </a:moveTo>
                <a:lnTo>
                  <a:pt x="6455299" y="0"/>
                </a:lnTo>
                <a:lnTo>
                  <a:pt x="6455299" y="3986147"/>
                </a:lnTo>
                <a:lnTo>
                  <a:pt x="0" y="3986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86850" y="2254042"/>
            <a:ext cx="6388924" cy="3945160"/>
          </a:xfrm>
          <a:custGeom>
            <a:avLst/>
            <a:gdLst/>
            <a:ahLst/>
            <a:cxnLst/>
            <a:rect r="r" b="b" t="t" l="l"/>
            <a:pathLst>
              <a:path h="3945160" w="6388924">
                <a:moveTo>
                  <a:pt x="0" y="0"/>
                </a:moveTo>
                <a:lnTo>
                  <a:pt x="6388924" y="0"/>
                </a:lnTo>
                <a:lnTo>
                  <a:pt x="6388924" y="3945160"/>
                </a:lnTo>
                <a:lnTo>
                  <a:pt x="0" y="3945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31551" y="6199202"/>
            <a:ext cx="6455299" cy="3986147"/>
          </a:xfrm>
          <a:custGeom>
            <a:avLst/>
            <a:gdLst/>
            <a:ahLst/>
            <a:cxnLst/>
            <a:rect r="r" b="b" t="t" l="l"/>
            <a:pathLst>
              <a:path h="3986147" w="6455299">
                <a:moveTo>
                  <a:pt x="0" y="0"/>
                </a:moveTo>
                <a:lnTo>
                  <a:pt x="6455299" y="0"/>
                </a:lnTo>
                <a:lnTo>
                  <a:pt x="6455299" y="3986147"/>
                </a:lnTo>
                <a:lnTo>
                  <a:pt x="0" y="3986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39019"/>
            <a:ext cx="162306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>
                <a:solidFill>
                  <a:srgbClr val="089590"/>
                </a:solidFill>
                <a:latin typeface="More Sugar"/>
                <a:ea typeface="More Sugar"/>
                <a:cs typeface="More Sugar"/>
                <a:sym typeface="More Sugar"/>
              </a:rPr>
              <a:t>FACTORES SOCIALES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Factores sociales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34259" y="9502803"/>
            <a:ext cx="43326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5929" y="5846193"/>
            <a:ext cx="5375629" cy="4114800"/>
          </a:xfrm>
          <a:custGeom>
            <a:avLst/>
            <a:gdLst/>
            <a:ahLst/>
            <a:cxnLst/>
            <a:rect r="r" b="b" t="t" l="l"/>
            <a:pathLst>
              <a:path h="4114800" w="5375629">
                <a:moveTo>
                  <a:pt x="0" y="0"/>
                </a:moveTo>
                <a:lnTo>
                  <a:pt x="5375630" y="0"/>
                </a:lnTo>
                <a:lnTo>
                  <a:pt x="5375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559590" y="1980989"/>
            <a:ext cx="9573383" cy="8650857"/>
          </a:xfrm>
          <a:custGeom>
            <a:avLst/>
            <a:gdLst/>
            <a:ahLst/>
            <a:cxnLst/>
            <a:rect r="r" b="b" t="t" l="l"/>
            <a:pathLst>
              <a:path h="8650857" w="9573383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02496" y="7903593"/>
            <a:ext cx="7315200" cy="3022138"/>
          </a:xfrm>
          <a:custGeom>
            <a:avLst/>
            <a:gdLst/>
            <a:ahLst/>
            <a:cxnLst/>
            <a:rect r="r" b="b" t="t" l="l"/>
            <a:pathLst>
              <a:path h="3022138" w="7315200">
                <a:moveTo>
                  <a:pt x="0" y="0"/>
                </a:moveTo>
                <a:lnTo>
                  <a:pt x="7315200" y="0"/>
                </a:lnTo>
                <a:lnTo>
                  <a:pt x="7315200" y="3022138"/>
                </a:lnTo>
                <a:lnTo>
                  <a:pt x="0" y="3022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28130" y="-4153581"/>
            <a:ext cx="9573383" cy="8650857"/>
          </a:xfrm>
          <a:custGeom>
            <a:avLst/>
            <a:gdLst/>
            <a:ahLst/>
            <a:cxnLst/>
            <a:rect r="r" b="b" t="t" l="l"/>
            <a:pathLst>
              <a:path h="8650857" w="9573383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64821" y="986388"/>
            <a:ext cx="14977793" cy="113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APARTADOS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3213" y="2628470"/>
            <a:ext cx="5076829" cy="58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5"/>
              </a:lnSpc>
            </a:pPr>
            <a:r>
              <a:rPr lang="en-US" sz="37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Descripción Dataset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3213" y="4193625"/>
            <a:ext cx="5076829" cy="11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</a:pPr>
            <a:r>
              <a:rPr lang="en-US" sz="36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Preprocesamiento y limpieza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97713" y="6094334"/>
            <a:ext cx="5076829" cy="1161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37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Análisis exploratorio y visualización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38353" y="2586276"/>
            <a:ext cx="4678620" cy="223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8"/>
              </a:lnSpc>
            </a:pPr>
            <a:r>
              <a:rPr lang="en-US" sz="2924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Análisis 1º pregunta:</a:t>
            </a:r>
          </a:p>
          <a:p>
            <a:pPr algn="ctr">
              <a:lnSpc>
                <a:spcPts val="3568"/>
              </a:lnSpc>
            </a:pPr>
            <a:r>
              <a:rPr lang="en-US" sz="2924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¿Se pueden agrupar a los estudiantes en una clase según sus características?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89715" y="8833764"/>
            <a:ext cx="5076829" cy="58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37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Conclusiones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38353" y="5490945"/>
            <a:ext cx="4678620" cy="267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8"/>
              </a:lnSpc>
            </a:pPr>
            <a:r>
              <a:rPr lang="en-US" sz="2924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Análisis 2º pregunta:</a:t>
            </a:r>
          </a:p>
          <a:p>
            <a:pPr algn="ctr">
              <a:lnSpc>
                <a:spcPts val="3568"/>
              </a:lnSpc>
            </a:pPr>
            <a:r>
              <a:rPr lang="en-US" sz="2924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¿Cuáles son los factores clave que determinan si un estudiante mejorará su rendimiento académico?</a:t>
            </a:r>
          </a:p>
        </p:txBody>
      </p:sp>
      <p:sp>
        <p:nvSpPr>
          <p:cNvPr name="AutoShape 14" id="14"/>
          <p:cNvSpPr/>
          <p:nvPr/>
        </p:nvSpPr>
        <p:spPr>
          <a:xfrm>
            <a:off x="9144000" y="2354714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9144000" y="499411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144000" y="535580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144000" y="830291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7048559" y="9502803"/>
            <a:ext cx="20466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492" y="-1732418"/>
            <a:ext cx="10002023" cy="8638110"/>
          </a:xfrm>
          <a:custGeom>
            <a:avLst/>
            <a:gdLst/>
            <a:ahLst/>
            <a:cxnLst/>
            <a:rect r="r" b="b" t="t" l="l"/>
            <a:pathLst>
              <a:path h="8638110" w="10002023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46" y="3561438"/>
            <a:ext cx="7831797" cy="10429754"/>
          </a:xfrm>
          <a:custGeom>
            <a:avLst/>
            <a:gdLst/>
            <a:ahLst/>
            <a:cxnLst/>
            <a:rect r="r" b="b" t="t" l="l"/>
            <a:pathLst>
              <a:path h="10429754" w="7831797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74225" y="1820044"/>
            <a:ext cx="2619819" cy="26198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B2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 = 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31551" y="2166959"/>
            <a:ext cx="6455299" cy="3986147"/>
          </a:xfrm>
          <a:custGeom>
            <a:avLst/>
            <a:gdLst/>
            <a:ahLst/>
            <a:cxnLst/>
            <a:rect r="r" b="b" t="t" l="l"/>
            <a:pathLst>
              <a:path h="3986147" w="6455299">
                <a:moveTo>
                  <a:pt x="0" y="0"/>
                </a:moveTo>
                <a:lnTo>
                  <a:pt x="6455299" y="0"/>
                </a:lnTo>
                <a:lnTo>
                  <a:pt x="6455299" y="3986147"/>
                </a:lnTo>
                <a:lnTo>
                  <a:pt x="0" y="3986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86850" y="2254042"/>
            <a:ext cx="6388924" cy="3945160"/>
          </a:xfrm>
          <a:custGeom>
            <a:avLst/>
            <a:gdLst/>
            <a:ahLst/>
            <a:cxnLst/>
            <a:rect r="r" b="b" t="t" l="l"/>
            <a:pathLst>
              <a:path h="3945160" w="6388924">
                <a:moveTo>
                  <a:pt x="0" y="0"/>
                </a:moveTo>
                <a:lnTo>
                  <a:pt x="6388924" y="0"/>
                </a:lnTo>
                <a:lnTo>
                  <a:pt x="6388924" y="3945160"/>
                </a:lnTo>
                <a:lnTo>
                  <a:pt x="0" y="3945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31551" y="6199202"/>
            <a:ext cx="6455299" cy="3986147"/>
          </a:xfrm>
          <a:custGeom>
            <a:avLst/>
            <a:gdLst/>
            <a:ahLst/>
            <a:cxnLst/>
            <a:rect r="r" b="b" t="t" l="l"/>
            <a:pathLst>
              <a:path h="3986147" w="6455299">
                <a:moveTo>
                  <a:pt x="0" y="0"/>
                </a:moveTo>
                <a:lnTo>
                  <a:pt x="6455299" y="0"/>
                </a:lnTo>
                <a:lnTo>
                  <a:pt x="6455299" y="3986147"/>
                </a:lnTo>
                <a:lnTo>
                  <a:pt x="0" y="3986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55993" y="3245797"/>
            <a:ext cx="9565685" cy="5906811"/>
          </a:xfrm>
          <a:custGeom>
            <a:avLst/>
            <a:gdLst/>
            <a:ahLst/>
            <a:cxnLst/>
            <a:rect r="r" b="b" t="t" l="l"/>
            <a:pathLst>
              <a:path h="5906811" w="9565685">
                <a:moveTo>
                  <a:pt x="0" y="0"/>
                </a:moveTo>
                <a:lnTo>
                  <a:pt x="9565685" y="0"/>
                </a:lnTo>
                <a:lnTo>
                  <a:pt x="9565685" y="5906810"/>
                </a:lnTo>
                <a:lnTo>
                  <a:pt x="0" y="5906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39019"/>
            <a:ext cx="162306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>
                <a:solidFill>
                  <a:srgbClr val="089590"/>
                </a:solidFill>
                <a:latin typeface="More Sugar"/>
                <a:ea typeface="More Sugar"/>
                <a:cs typeface="More Sugar"/>
                <a:sym typeface="More Sugar"/>
              </a:rPr>
              <a:t>FACTORES SOCIALES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Factores sociales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31580" y="9502803"/>
            <a:ext cx="43862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492" y="-1732418"/>
            <a:ext cx="10002023" cy="8638110"/>
          </a:xfrm>
          <a:custGeom>
            <a:avLst/>
            <a:gdLst/>
            <a:ahLst/>
            <a:cxnLst/>
            <a:rect r="r" b="b" t="t" l="l"/>
            <a:pathLst>
              <a:path h="8638110" w="10002023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46" y="3561438"/>
            <a:ext cx="7831797" cy="10429754"/>
          </a:xfrm>
          <a:custGeom>
            <a:avLst/>
            <a:gdLst/>
            <a:ahLst/>
            <a:cxnLst/>
            <a:rect r="r" b="b" t="t" l="l"/>
            <a:pathLst>
              <a:path h="10429754" w="7831797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68181" y="1613962"/>
            <a:ext cx="2619819" cy="26198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B2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 = 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31551" y="2213055"/>
            <a:ext cx="6455299" cy="3986147"/>
          </a:xfrm>
          <a:custGeom>
            <a:avLst/>
            <a:gdLst/>
            <a:ahLst/>
            <a:cxnLst/>
            <a:rect r="r" b="b" t="t" l="l"/>
            <a:pathLst>
              <a:path h="3986147" w="6455299">
                <a:moveTo>
                  <a:pt x="0" y="0"/>
                </a:moveTo>
                <a:lnTo>
                  <a:pt x="6455299" y="0"/>
                </a:lnTo>
                <a:lnTo>
                  <a:pt x="6455299" y="3986147"/>
                </a:lnTo>
                <a:lnTo>
                  <a:pt x="0" y="3986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213055"/>
            <a:ext cx="6331774" cy="3909870"/>
          </a:xfrm>
          <a:custGeom>
            <a:avLst/>
            <a:gdLst/>
            <a:ahLst/>
            <a:cxnLst/>
            <a:rect r="r" b="b" t="t" l="l"/>
            <a:pathLst>
              <a:path h="3909870" w="6331774">
                <a:moveTo>
                  <a:pt x="0" y="0"/>
                </a:moveTo>
                <a:lnTo>
                  <a:pt x="6331774" y="0"/>
                </a:lnTo>
                <a:lnTo>
                  <a:pt x="6331774" y="3909871"/>
                </a:lnTo>
                <a:lnTo>
                  <a:pt x="0" y="3909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31551" y="6199202"/>
            <a:ext cx="6455299" cy="3986147"/>
          </a:xfrm>
          <a:custGeom>
            <a:avLst/>
            <a:gdLst/>
            <a:ahLst/>
            <a:cxnLst/>
            <a:rect r="r" b="b" t="t" l="l"/>
            <a:pathLst>
              <a:path h="3986147" w="6455299">
                <a:moveTo>
                  <a:pt x="0" y="0"/>
                </a:moveTo>
                <a:lnTo>
                  <a:pt x="6455299" y="0"/>
                </a:lnTo>
                <a:lnTo>
                  <a:pt x="6455299" y="3986147"/>
                </a:lnTo>
                <a:lnTo>
                  <a:pt x="0" y="3986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39019"/>
            <a:ext cx="162306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>
                <a:solidFill>
                  <a:srgbClr val="089590"/>
                </a:solidFill>
                <a:latin typeface="More Sugar"/>
                <a:ea typeface="More Sugar"/>
                <a:cs typeface="More Sugar"/>
                <a:sym typeface="More Sugar"/>
              </a:rPr>
              <a:t>GENERALES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74443" y="9502803"/>
            <a:ext cx="35290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4492" y="-1732418"/>
            <a:ext cx="10002023" cy="8638110"/>
          </a:xfrm>
          <a:custGeom>
            <a:avLst/>
            <a:gdLst/>
            <a:ahLst/>
            <a:cxnLst/>
            <a:rect r="r" b="b" t="t" l="l"/>
            <a:pathLst>
              <a:path h="8638110" w="10002023">
                <a:moveTo>
                  <a:pt x="0" y="0"/>
                </a:moveTo>
                <a:lnTo>
                  <a:pt x="10002023" y="0"/>
                </a:lnTo>
                <a:lnTo>
                  <a:pt x="10002023" y="8638111"/>
                </a:lnTo>
                <a:lnTo>
                  <a:pt x="0" y="863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846" y="3561438"/>
            <a:ext cx="7831797" cy="10429754"/>
          </a:xfrm>
          <a:custGeom>
            <a:avLst/>
            <a:gdLst/>
            <a:ahLst/>
            <a:cxnLst/>
            <a:rect r="r" b="b" t="t" l="l"/>
            <a:pathLst>
              <a:path h="10429754" w="7831797">
                <a:moveTo>
                  <a:pt x="0" y="0"/>
                </a:moveTo>
                <a:lnTo>
                  <a:pt x="7831797" y="0"/>
                </a:lnTo>
                <a:lnTo>
                  <a:pt x="7831797" y="10429754"/>
                </a:lnTo>
                <a:lnTo>
                  <a:pt x="0" y="1042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68181" y="1613962"/>
            <a:ext cx="2619819" cy="26198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B2A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3FAFD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 = 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31551" y="2213055"/>
            <a:ext cx="6455299" cy="3986147"/>
          </a:xfrm>
          <a:custGeom>
            <a:avLst/>
            <a:gdLst/>
            <a:ahLst/>
            <a:cxnLst/>
            <a:rect r="r" b="b" t="t" l="l"/>
            <a:pathLst>
              <a:path h="3986147" w="6455299">
                <a:moveTo>
                  <a:pt x="0" y="0"/>
                </a:moveTo>
                <a:lnTo>
                  <a:pt x="6455299" y="0"/>
                </a:lnTo>
                <a:lnTo>
                  <a:pt x="6455299" y="3986147"/>
                </a:lnTo>
                <a:lnTo>
                  <a:pt x="0" y="3986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213055"/>
            <a:ext cx="6331774" cy="3909870"/>
          </a:xfrm>
          <a:custGeom>
            <a:avLst/>
            <a:gdLst/>
            <a:ahLst/>
            <a:cxnLst/>
            <a:rect r="r" b="b" t="t" l="l"/>
            <a:pathLst>
              <a:path h="3909870" w="6331774">
                <a:moveTo>
                  <a:pt x="0" y="0"/>
                </a:moveTo>
                <a:lnTo>
                  <a:pt x="6331774" y="0"/>
                </a:lnTo>
                <a:lnTo>
                  <a:pt x="6331774" y="3909871"/>
                </a:lnTo>
                <a:lnTo>
                  <a:pt x="0" y="3909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31551" y="6199202"/>
            <a:ext cx="6455299" cy="3986147"/>
          </a:xfrm>
          <a:custGeom>
            <a:avLst/>
            <a:gdLst/>
            <a:ahLst/>
            <a:cxnLst/>
            <a:rect r="r" b="b" t="t" l="l"/>
            <a:pathLst>
              <a:path h="3986147" w="6455299">
                <a:moveTo>
                  <a:pt x="0" y="0"/>
                </a:moveTo>
                <a:lnTo>
                  <a:pt x="6455299" y="0"/>
                </a:lnTo>
                <a:lnTo>
                  <a:pt x="6455299" y="3986147"/>
                </a:lnTo>
                <a:lnTo>
                  <a:pt x="0" y="3986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06682" y="3283778"/>
            <a:ext cx="9195621" cy="5678296"/>
          </a:xfrm>
          <a:custGeom>
            <a:avLst/>
            <a:gdLst/>
            <a:ahLst/>
            <a:cxnLst/>
            <a:rect r="r" b="b" t="t" l="l"/>
            <a:pathLst>
              <a:path h="5678296" w="9195621">
                <a:moveTo>
                  <a:pt x="0" y="0"/>
                </a:moveTo>
                <a:lnTo>
                  <a:pt x="9195621" y="0"/>
                </a:lnTo>
                <a:lnTo>
                  <a:pt x="9195621" y="5678296"/>
                </a:lnTo>
                <a:lnTo>
                  <a:pt x="0" y="5678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39019"/>
            <a:ext cx="1623060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>
                <a:solidFill>
                  <a:srgbClr val="089590"/>
                </a:solidFill>
                <a:latin typeface="More Sugar"/>
                <a:ea typeface="More Sugar"/>
                <a:cs typeface="More Sugar"/>
                <a:sym typeface="More Sugar"/>
              </a:rPr>
              <a:t>GENERALES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40153" y="9502803"/>
            <a:ext cx="42148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62060" y="4695577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2481" y="-4809539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84741">
            <a:off x="8618816" y="5143500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-74146"/>
            <a:ext cx="13173803" cy="76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5987" indent="-427994" lvl="1">
              <a:lnSpc>
                <a:spcPts val="6383"/>
              </a:lnSpc>
              <a:buAutoNum type="arabicPeriod" startAt="1"/>
            </a:pPr>
            <a:r>
              <a:rPr lang="en-US" sz="3964" spc="22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Agrupar estudiantes según sus características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40654" y="265545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Conclusiones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34871"/>
            <a:ext cx="16724136" cy="806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8"/>
              </a:lnSpc>
            </a:pPr>
            <a:r>
              <a:rPr lang="en-US" sz="2464" spc="142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SE EVALUARON CINCO MÉTODOS DE CLUSTERING: ACADÉMICO, SOPORTE, RECURSOS, SOCIAL Y GENERAL.</a:t>
            </a:r>
          </a:p>
          <a:p>
            <a:pPr algn="ctr">
              <a:lnSpc>
                <a:spcPts val="3968"/>
              </a:lnSpc>
            </a:pPr>
          </a:p>
          <a:p>
            <a:pPr algn="ctr">
              <a:lnSpc>
                <a:spcPts val="3968"/>
              </a:lnSpc>
            </a:pPr>
            <a:r>
              <a:rPr lang="en-US" sz="2464" spc="142">
                <a:solidFill>
                  <a:srgbClr val="274193"/>
                </a:solidFill>
                <a:latin typeface="More Sugar"/>
                <a:ea typeface="More Sugar"/>
                <a:cs typeface="More Sugar"/>
                <a:sym typeface="More Sugar"/>
              </a:rPr>
              <a:t>AGRUPACIÓN GENERAL</a:t>
            </a:r>
            <a:r>
              <a:rPr lang="en-US" sz="2464" spc="142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 ES LA </a:t>
            </a:r>
            <a:r>
              <a:rPr lang="en-US" sz="2464" spc="142">
                <a:solidFill>
                  <a:srgbClr val="1DA56F"/>
                </a:solidFill>
                <a:latin typeface="More Sugar"/>
                <a:ea typeface="More Sugar"/>
                <a:cs typeface="More Sugar"/>
                <a:sym typeface="More Sugar"/>
              </a:rPr>
              <a:t>MÁS EFECTIVA</a:t>
            </a:r>
            <a:r>
              <a:rPr lang="en-US" sz="2464" spc="142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, YA QUE COMBINA MÚLTIPLES FACTORES Y DA UNA VISIÓN INTEGRAL DEL ESTUDIANTE.</a:t>
            </a:r>
          </a:p>
          <a:p>
            <a:pPr algn="ctr">
              <a:lnSpc>
                <a:spcPts val="3968"/>
              </a:lnSpc>
            </a:pPr>
          </a:p>
          <a:p>
            <a:pPr algn="ctr">
              <a:lnSpc>
                <a:spcPts val="3968"/>
              </a:lnSpc>
            </a:pPr>
            <a:r>
              <a:rPr lang="en-US" sz="2464" spc="142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LA AGRUPACIÓN </a:t>
            </a:r>
            <a:r>
              <a:rPr lang="en-US" sz="2464" spc="142">
                <a:solidFill>
                  <a:srgbClr val="274193"/>
                </a:solidFill>
                <a:latin typeface="More Sugar"/>
                <a:ea typeface="More Sugar"/>
                <a:cs typeface="More Sugar"/>
                <a:sym typeface="More Sugar"/>
              </a:rPr>
              <a:t>ACADÉMICA Y DE SOPORTE</a:t>
            </a:r>
            <a:r>
              <a:rPr lang="en-US" sz="2464" spc="142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 SON ÚTILES PARA </a:t>
            </a:r>
            <a:r>
              <a:rPr lang="en-US" sz="2464" spc="142">
                <a:solidFill>
                  <a:srgbClr val="E15B3D"/>
                </a:solidFill>
                <a:latin typeface="More Sugar"/>
                <a:ea typeface="More Sugar"/>
                <a:cs typeface="More Sugar"/>
                <a:sym typeface="More Sugar"/>
              </a:rPr>
              <a:t>ESTRATEGIAS ESPECÍFICAS</a:t>
            </a:r>
            <a:r>
              <a:rPr lang="en-US" sz="2464" spc="142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, COMO MEJORAR RENDIMIENTO O ASIGNAR TUTORÍAS.</a:t>
            </a:r>
          </a:p>
          <a:p>
            <a:pPr algn="ctr">
              <a:lnSpc>
                <a:spcPts val="3968"/>
              </a:lnSpc>
            </a:pPr>
          </a:p>
          <a:p>
            <a:pPr algn="ctr">
              <a:lnSpc>
                <a:spcPts val="3968"/>
              </a:lnSpc>
            </a:pPr>
            <a:r>
              <a:rPr lang="en-US" sz="2464" spc="142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LOS MÉTODOS BASADOS SOLO EN </a:t>
            </a:r>
            <a:r>
              <a:rPr lang="en-US" sz="2464" spc="142">
                <a:solidFill>
                  <a:srgbClr val="274193"/>
                </a:solidFill>
                <a:latin typeface="More Sugar"/>
                <a:ea typeface="More Sugar"/>
                <a:cs typeface="More Sugar"/>
                <a:sym typeface="More Sugar"/>
              </a:rPr>
              <a:t>RECURSOS O VIDA SOCIAL</a:t>
            </a:r>
            <a:r>
              <a:rPr lang="en-US" sz="2464" spc="142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 NO PREDICEN DIRECTAMENTE EL ÉXITO ACADÉMICO, PERO AYUDAN A DETECTAR DESIGUALDADES Y FOMENTAR INTEGRACIÓN.</a:t>
            </a:r>
          </a:p>
          <a:p>
            <a:pPr algn="ctr">
              <a:lnSpc>
                <a:spcPts val="3485"/>
              </a:lnSpc>
            </a:pPr>
          </a:p>
          <a:p>
            <a:pPr algn="ctr">
              <a:lnSpc>
                <a:spcPts val="3485"/>
              </a:lnSpc>
            </a:pPr>
          </a:p>
          <a:p>
            <a:pPr algn="ctr">
              <a:lnSpc>
                <a:spcPts val="3485"/>
              </a:lnSpc>
            </a:pPr>
          </a:p>
          <a:p>
            <a:pPr algn="ctr">
              <a:lnSpc>
                <a:spcPts val="3485"/>
              </a:lnSpc>
            </a:pPr>
          </a:p>
          <a:p>
            <a:pPr algn="ctr">
              <a:lnSpc>
                <a:spcPts val="3485"/>
              </a:lnSpc>
            </a:pPr>
          </a:p>
          <a:p>
            <a:pPr algn="ctr">
              <a:lnSpc>
                <a:spcPts val="348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81932" y="922919"/>
            <a:ext cx="16724136" cy="156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44"/>
              </a:lnSpc>
            </a:pPr>
            <a:r>
              <a:rPr lang="en-US" sz="8164" spc="47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CONCLUSIONES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46285" y="9502803"/>
            <a:ext cx="40921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62060" y="4695577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2481" y="-4809539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84741">
            <a:off x="8618816" y="5143500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26090" y="2938182"/>
            <a:ext cx="6346790" cy="4858179"/>
          </a:xfrm>
          <a:custGeom>
            <a:avLst/>
            <a:gdLst/>
            <a:ahLst/>
            <a:cxnLst/>
            <a:rect r="r" b="b" t="t" l="l"/>
            <a:pathLst>
              <a:path h="4858179" w="6346790">
                <a:moveTo>
                  <a:pt x="0" y="0"/>
                </a:moveTo>
                <a:lnTo>
                  <a:pt x="6346790" y="0"/>
                </a:lnTo>
                <a:lnTo>
                  <a:pt x="6346790" y="4858180"/>
                </a:lnTo>
                <a:lnTo>
                  <a:pt x="0" y="4858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1932" y="528248"/>
            <a:ext cx="16724136" cy="156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44"/>
              </a:lnSpc>
            </a:pPr>
            <a:r>
              <a:rPr lang="en-US" sz="8164" spc="47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ANÁLISIS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391" y="2836513"/>
            <a:ext cx="10145699" cy="481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3"/>
              </a:lnSpc>
            </a:pPr>
            <a:r>
              <a:rPr lang="en-US" sz="5964" spc="345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¿QUÉ FACTORES INFLUYEN EN LA MEJORA DEL ESTUDIANTE?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36581" y="9502803"/>
            <a:ext cx="428625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E5C8">
                <a:alpha val="100000"/>
              </a:srgbClr>
            </a:gs>
            <a:gs pos="100000">
              <a:srgbClr val="7CA3AB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75358" y="6362501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4741">
            <a:off x="11172636" y="-4378821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9336" y="733425"/>
            <a:ext cx="15057811" cy="741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35"/>
              </a:lnSpc>
            </a:pPr>
            <a:r>
              <a:rPr lang="en-US" sz="7351" spc="426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¿CUÁLES SON LOS FACTORES CLAVE QUE DETERMINAN SI UN ESTUDIANTE MEJORARÁ SU RENDIMIENTO ACADÉMICO?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744507" y="3627007"/>
            <a:ext cx="9506346" cy="44270"/>
          </a:xfrm>
          <a:prstGeom prst="line">
            <a:avLst/>
          </a:prstGeom>
          <a:ln cap="rnd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8267897" y="6622281"/>
            <a:ext cx="5951661" cy="57150"/>
          </a:xfrm>
          <a:prstGeom prst="line">
            <a:avLst/>
          </a:prstGeom>
          <a:ln cap="rnd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21971" y="8064179"/>
            <a:ext cx="13888526" cy="28575"/>
          </a:xfrm>
          <a:prstGeom prst="line">
            <a:avLst/>
          </a:prstGeom>
          <a:ln cap="rnd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6938843" y="9502803"/>
            <a:ext cx="42410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E6E6E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E5C8">
                <a:alpha val="100000"/>
              </a:srgbClr>
            </a:gs>
            <a:gs pos="50000">
              <a:srgbClr val="C1E5ED">
                <a:alpha val="100000"/>
              </a:srgbClr>
            </a:gs>
            <a:gs pos="100000">
              <a:srgbClr val="E8F2F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75358" y="6362501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4741">
            <a:off x="11172636" y="-4378821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4022" y="3901751"/>
            <a:ext cx="10037326" cy="6415996"/>
          </a:xfrm>
          <a:custGeom>
            <a:avLst/>
            <a:gdLst/>
            <a:ahLst/>
            <a:cxnLst/>
            <a:rect r="r" b="b" t="t" l="l"/>
            <a:pathLst>
              <a:path h="6415996" w="10037326">
                <a:moveTo>
                  <a:pt x="0" y="0"/>
                </a:moveTo>
                <a:lnTo>
                  <a:pt x="10037325" y="0"/>
                </a:lnTo>
                <a:lnTo>
                  <a:pt x="10037325" y="6415996"/>
                </a:lnTo>
                <a:lnTo>
                  <a:pt x="0" y="6415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80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36071" y="1510340"/>
            <a:ext cx="10447955" cy="6138173"/>
          </a:xfrm>
          <a:custGeom>
            <a:avLst/>
            <a:gdLst/>
            <a:ahLst/>
            <a:cxnLst/>
            <a:rect r="r" b="b" t="t" l="l"/>
            <a:pathLst>
              <a:path h="6138173" w="10447955">
                <a:moveTo>
                  <a:pt x="0" y="0"/>
                </a:moveTo>
                <a:lnTo>
                  <a:pt x="10447955" y="0"/>
                </a:lnTo>
                <a:lnTo>
                  <a:pt x="10447955" y="6138174"/>
                </a:lnTo>
                <a:lnTo>
                  <a:pt x="0" y="6138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60048" y="7942790"/>
            <a:ext cx="4194181" cy="57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3"/>
              </a:lnSpc>
            </a:pPr>
            <a:r>
              <a:rPr lang="en-US" sz="3699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Baja Variabilidad</a:t>
            </a:r>
            <a:r>
              <a:rPr lang="en-US" sz="3699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-191389"/>
            <a:ext cx="13072520" cy="10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5364" spc="3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Mejora de Rendimiento Académico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65363" y="266506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Distribuciones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43249" y="9502803"/>
            <a:ext cx="41529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E5C8">
                <a:alpha val="100000"/>
              </a:srgbClr>
            </a:gs>
            <a:gs pos="50000">
              <a:srgbClr val="C1E5ED">
                <a:alpha val="100000"/>
              </a:srgbClr>
            </a:gs>
            <a:gs pos="100000">
              <a:srgbClr val="E8F2F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75358" y="6362501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4741">
            <a:off x="11172636" y="-4378821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08259" y="3238310"/>
            <a:ext cx="7061152" cy="0"/>
          </a:xfrm>
          <a:prstGeom prst="line">
            <a:avLst/>
          </a:prstGeom>
          <a:ln cap="rnd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468446" y="6858651"/>
            <a:ext cx="6419949" cy="3086100"/>
            <a:chOff x="0" y="0"/>
            <a:chExt cx="169085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0851" cy="812800"/>
            </a:xfrm>
            <a:custGeom>
              <a:avLst/>
              <a:gdLst/>
              <a:ahLst/>
              <a:cxnLst/>
              <a:rect r="r" b="b" t="t" l="l"/>
              <a:pathLst>
                <a:path h="812800" w="1690851">
                  <a:moveTo>
                    <a:pt x="845425" y="0"/>
                  </a:moveTo>
                  <a:lnTo>
                    <a:pt x="927442" y="33348"/>
                  </a:lnTo>
                  <a:lnTo>
                    <a:pt x="1022167" y="8881"/>
                  </a:lnTo>
                  <a:lnTo>
                    <a:pt x="1087888" y="49652"/>
                  </a:lnTo>
                  <a:lnTo>
                    <a:pt x="1191186" y="35135"/>
                  </a:lnTo>
                  <a:lnTo>
                    <a:pt x="1237737" y="81548"/>
                  </a:lnTo>
                  <a:lnTo>
                    <a:pt x="1345090" y="77616"/>
                  </a:lnTo>
                  <a:lnTo>
                    <a:pt x="1370442" y="127641"/>
                  </a:lnTo>
                  <a:lnTo>
                    <a:pt x="1477159" y="134465"/>
                  </a:lnTo>
                  <a:lnTo>
                    <a:pt x="1480200" y="185918"/>
                  </a:lnTo>
                  <a:lnTo>
                    <a:pt x="1581619" y="203200"/>
                  </a:lnTo>
                  <a:lnTo>
                    <a:pt x="1562217" y="253830"/>
                  </a:lnTo>
                  <a:lnTo>
                    <a:pt x="1653900" y="280816"/>
                  </a:lnTo>
                  <a:lnTo>
                    <a:pt x="1612905" y="328411"/>
                  </a:lnTo>
                  <a:lnTo>
                    <a:pt x="1690851" y="363920"/>
                  </a:lnTo>
                  <a:lnTo>
                    <a:pt x="1630051" y="406400"/>
                  </a:lnTo>
                  <a:lnTo>
                    <a:pt x="1690851" y="448880"/>
                  </a:lnTo>
                  <a:lnTo>
                    <a:pt x="1612905" y="484389"/>
                  </a:lnTo>
                  <a:lnTo>
                    <a:pt x="1653900" y="531984"/>
                  </a:lnTo>
                  <a:lnTo>
                    <a:pt x="1562217" y="558970"/>
                  </a:lnTo>
                  <a:lnTo>
                    <a:pt x="1581619" y="609600"/>
                  </a:lnTo>
                  <a:lnTo>
                    <a:pt x="1480200" y="626882"/>
                  </a:lnTo>
                  <a:lnTo>
                    <a:pt x="1477159" y="678335"/>
                  </a:lnTo>
                  <a:lnTo>
                    <a:pt x="1370442" y="685159"/>
                  </a:lnTo>
                  <a:lnTo>
                    <a:pt x="1345090" y="735184"/>
                  </a:lnTo>
                  <a:lnTo>
                    <a:pt x="1237737" y="731252"/>
                  </a:lnTo>
                  <a:lnTo>
                    <a:pt x="1191186" y="777665"/>
                  </a:lnTo>
                  <a:lnTo>
                    <a:pt x="1087888" y="763148"/>
                  </a:lnTo>
                  <a:lnTo>
                    <a:pt x="1022167" y="803919"/>
                  </a:lnTo>
                  <a:lnTo>
                    <a:pt x="927442" y="779452"/>
                  </a:lnTo>
                  <a:lnTo>
                    <a:pt x="845425" y="812800"/>
                  </a:lnTo>
                  <a:lnTo>
                    <a:pt x="763408" y="779452"/>
                  </a:lnTo>
                  <a:lnTo>
                    <a:pt x="668684" y="803919"/>
                  </a:lnTo>
                  <a:lnTo>
                    <a:pt x="602963" y="763148"/>
                  </a:lnTo>
                  <a:lnTo>
                    <a:pt x="499665" y="777665"/>
                  </a:lnTo>
                  <a:lnTo>
                    <a:pt x="453114" y="731252"/>
                  </a:lnTo>
                  <a:lnTo>
                    <a:pt x="345760" y="735184"/>
                  </a:lnTo>
                  <a:lnTo>
                    <a:pt x="320408" y="685159"/>
                  </a:lnTo>
                  <a:lnTo>
                    <a:pt x="213691" y="678335"/>
                  </a:lnTo>
                  <a:lnTo>
                    <a:pt x="210650" y="626882"/>
                  </a:lnTo>
                  <a:lnTo>
                    <a:pt x="109233" y="609600"/>
                  </a:lnTo>
                  <a:lnTo>
                    <a:pt x="128634" y="558970"/>
                  </a:lnTo>
                  <a:lnTo>
                    <a:pt x="36949" y="531984"/>
                  </a:lnTo>
                  <a:lnTo>
                    <a:pt x="77946" y="484389"/>
                  </a:lnTo>
                  <a:lnTo>
                    <a:pt x="0" y="448880"/>
                  </a:lnTo>
                  <a:lnTo>
                    <a:pt x="60800" y="406400"/>
                  </a:lnTo>
                  <a:lnTo>
                    <a:pt x="0" y="363920"/>
                  </a:lnTo>
                  <a:lnTo>
                    <a:pt x="77946" y="328411"/>
                  </a:lnTo>
                  <a:lnTo>
                    <a:pt x="36949" y="280816"/>
                  </a:lnTo>
                  <a:lnTo>
                    <a:pt x="128634" y="253830"/>
                  </a:lnTo>
                  <a:lnTo>
                    <a:pt x="109233" y="203200"/>
                  </a:lnTo>
                  <a:lnTo>
                    <a:pt x="210650" y="185918"/>
                  </a:lnTo>
                  <a:lnTo>
                    <a:pt x="213691" y="134465"/>
                  </a:lnTo>
                  <a:lnTo>
                    <a:pt x="320408" y="127641"/>
                  </a:lnTo>
                  <a:lnTo>
                    <a:pt x="345760" y="77616"/>
                  </a:lnTo>
                  <a:lnTo>
                    <a:pt x="453114" y="81548"/>
                  </a:lnTo>
                  <a:lnTo>
                    <a:pt x="499665" y="35135"/>
                  </a:lnTo>
                  <a:lnTo>
                    <a:pt x="602963" y="49652"/>
                  </a:lnTo>
                  <a:lnTo>
                    <a:pt x="668684" y="8881"/>
                  </a:lnTo>
                  <a:lnTo>
                    <a:pt x="763408" y="33348"/>
                  </a:lnTo>
                  <a:lnTo>
                    <a:pt x="845425" y="0"/>
                  </a:lnTo>
                  <a:close/>
                </a:path>
              </a:pathLst>
            </a:custGeom>
            <a:solidFill>
              <a:srgbClr val="089590">
                <a:alpha val="6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317034" y="142875"/>
              <a:ext cx="1056782" cy="517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56413" y="6858651"/>
            <a:ext cx="6419949" cy="3086100"/>
            <a:chOff x="0" y="0"/>
            <a:chExt cx="169085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90851" cy="812800"/>
            </a:xfrm>
            <a:custGeom>
              <a:avLst/>
              <a:gdLst/>
              <a:ahLst/>
              <a:cxnLst/>
              <a:rect r="r" b="b" t="t" l="l"/>
              <a:pathLst>
                <a:path h="812800" w="1690851">
                  <a:moveTo>
                    <a:pt x="845425" y="0"/>
                  </a:moveTo>
                  <a:lnTo>
                    <a:pt x="927442" y="33348"/>
                  </a:lnTo>
                  <a:lnTo>
                    <a:pt x="1022167" y="8881"/>
                  </a:lnTo>
                  <a:lnTo>
                    <a:pt x="1087888" y="49652"/>
                  </a:lnTo>
                  <a:lnTo>
                    <a:pt x="1191186" y="35135"/>
                  </a:lnTo>
                  <a:lnTo>
                    <a:pt x="1237737" y="81548"/>
                  </a:lnTo>
                  <a:lnTo>
                    <a:pt x="1345090" y="77616"/>
                  </a:lnTo>
                  <a:lnTo>
                    <a:pt x="1370442" y="127641"/>
                  </a:lnTo>
                  <a:lnTo>
                    <a:pt x="1477159" y="134465"/>
                  </a:lnTo>
                  <a:lnTo>
                    <a:pt x="1480200" y="185918"/>
                  </a:lnTo>
                  <a:lnTo>
                    <a:pt x="1581619" y="203200"/>
                  </a:lnTo>
                  <a:lnTo>
                    <a:pt x="1562217" y="253830"/>
                  </a:lnTo>
                  <a:lnTo>
                    <a:pt x="1653900" y="280816"/>
                  </a:lnTo>
                  <a:lnTo>
                    <a:pt x="1612905" y="328411"/>
                  </a:lnTo>
                  <a:lnTo>
                    <a:pt x="1690851" y="363920"/>
                  </a:lnTo>
                  <a:lnTo>
                    <a:pt x="1630051" y="406400"/>
                  </a:lnTo>
                  <a:lnTo>
                    <a:pt x="1690851" y="448880"/>
                  </a:lnTo>
                  <a:lnTo>
                    <a:pt x="1612905" y="484389"/>
                  </a:lnTo>
                  <a:lnTo>
                    <a:pt x="1653900" y="531984"/>
                  </a:lnTo>
                  <a:lnTo>
                    <a:pt x="1562217" y="558970"/>
                  </a:lnTo>
                  <a:lnTo>
                    <a:pt x="1581619" y="609600"/>
                  </a:lnTo>
                  <a:lnTo>
                    <a:pt x="1480200" y="626882"/>
                  </a:lnTo>
                  <a:lnTo>
                    <a:pt x="1477159" y="678335"/>
                  </a:lnTo>
                  <a:lnTo>
                    <a:pt x="1370442" y="685159"/>
                  </a:lnTo>
                  <a:lnTo>
                    <a:pt x="1345090" y="735184"/>
                  </a:lnTo>
                  <a:lnTo>
                    <a:pt x="1237737" y="731252"/>
                  </a:lnTo>
                  <a:lnTo>
                    <a:pt x="1191186" y="777665"/>
                  </a:lnTo>
                  <a:lnTo>
                    <a:pt x="1087888" y="763148"/>
                  </a:lnTo>
                  <a:lnTo>
                    <a:pt x="1022167" y="803919"/>
                  </a:lnTo>
                  <a:lnTo>
                    <a:pt x="927442" y="779452"/>
                  </a:lnTo>
                  <a:lnTo>
                    <a:pt x="845425" y="812800"/>
                  </a:lnTo>
                  <a:lnTo>
                    <a:pt x="763408" y="779452"/>
                  </a:lnTo>
                  <a:lnTo>
                    <a:pt x="668684" y="803919"/>
                  </a:lnTo>
                  <a:lnTo>
                    <a:pt x="602963" y="763148"/>
                  </a:lnTo>
                  <a:lnTo>
                    <a:pt x="499665" y="777665"/>
                  </a:lnTo>
                  <a:lnTo>
                    <a:pt x="453114" y="731252"/>
                  </a:lnTo>
                  <a:lnTo>
                    <a:pt x="345760" y="735184"/>
                  </a:lnTo>
                  <a:lnTo>
                    <a:pt x="320408" y="685159"/>
                  </a:lnTo>
                  <a:lnTo>
                    <a:pt x="213691" y="678335"/>
                  </a:lnTo>
                  <a:lnTo>
                    <a:pt x="210650" y="626882"/>
                  </a:lnTo>
                  <a:lnTo>
                    <a:pt x="109233" y="609600"/>
                  </a:lnTo>
                  <a:lnTo>
                    <a:pt x="128634" y="558970"/>
                  </a:lnTo>
                  <a:lnTo>
                    <a:pt x="36949" y="531984"/>
                  </a:lnTo>
                  <a:lnTo>
                    <a:pt x="77946" y="484389"/>
                  </a:lnTo>
                  <a:lnTo>
                    <a:pt x="0" y="448880"/>
                  </a:lnTo>
                  <a:lnTo>
                    <a:pt x="60800" y="406400"/>
                  </a:lnTo>
                  <a:lnTo>
                    <a:pt x="0" y="363920"/>
                  </a:lnTo>
                  <a:lnTo>
                    <a:pt x="77946" y="328411"/>
                  </a:lnTo>
                  <a:lnTo>
                    <a:pt x="36949" y="280816"/>
                  </a:lnTo>
                  <a:lnTo>
                    <a:pt x="128634" y="253830"/>
                  </a:lnTo>
                  <a:lnTo>
                    <a:pt x="109233" y="203200"/>
                  </a:lnTo>
                  <a:lnTo>
                    <a:pt x="210650" y="185918"/>
                  </a:lnTo>
                  <a:lnTo>
                    <a:pt x="213691" y="134465"/>
                  </a:lnTo>
                  <a:lnTo>
                    <a:pt x="320408" y="127641"/>
                  </a:lnTo>
                  <a:lnTo>
                    <a:pt x="345760" y="77616"/>
                  </a:lnTo>
                  <a:lnTo>
                    <a:pt x="453114" y="81548"/>
                  </a:lnTo>
                  <a:lnTo>
                    <a:pt x="499665" y="35135"/>
                  </a:lnTo>
                  <a:lnTo>
                    <a:pt x="602963" y="49652"/>
                  </a:lnTo>
                  <a:lnTo>
                    <a:pt x="668684" y="8881"/>
                  </a:lnTo>
                  <a:lnTo>
                    <a:pt x="763408" y="33348"/>
                  </a:lnTo>
                  <a:lnTo>
                    <a:pt x="845425" y="0"/>
                  </a:lnTo>
                  <a:close/>
                </a:path>
              </a:pathLst>
            </a:custGeom>
            <a:solidFill>
              <a:srgbClr val="089590">
                <a:alpha val="6666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317034" y="142875"/>
              <a:ext cx="1056782" cy="517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144965" y="6076346"/>
            <a:ext cx="693955" cy="69395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8959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9525"/>
              <a:ext cx="4064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76547" y="6015523"/>
            <a:ext cx="693955" cy="69395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8959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-9525"/>
              <a:ext cx="4064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9338835" y="4809386"/>
            <a:ext cx="0" cy="69408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4449081" y="5486782"/>
            <a:ext cx="9517306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3923524" y="5486782"/>
            <a:ext cx="0" cy="69408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4491943" y="5486782"/>
            <a:ext cx="0" cy="69408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6236267" y="5121032"/>
            <a:ext cx="1319100" cy="592216"/>
            <a:chOff x="0" y="0"/>
            <a:chExt cx="347417" cy="155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7417" cy="155975"/>
            </a:xfrm>
            <a:custGeom>
              <a:avLst/>
              <a:gdLst/>
              <a:ahLst/>
              <a:cxnLst/>
              <a:rect r="r" b="b" t="t" l="l"/>
              <a:pathLst>
                <a:path h="155975" w="347417">
                  <a:moveTo>
                    <a:pt x="77987" y="0"/>
                  </a:moveTo>
                  <a:lnTo>
                    <a:pt x="269430" y="0"/>
                  </a:lnTo>
                  <a:cubicBezTo>
                    <a:pt x="290114" y="0"/>
                    <a:pt x="309950" y="8216"/>
                    <a:pt x="324575" y="22842"/>
                  </a:cubicBezTo>
                  <a:cubicBezTo>
                    <a:pt x="339201" y="37467"/>
                    <a:pt x="347417" y="57304"/>
                    <a:pt x="347417" y="77987"/>
                  </a:cubicBezTo>
                  <a:lnTo>
                    <a:pt x="347417" y="77987"/>
                  </a:lnTo>
                  <a:cubicBezTo>
                    <a:pt x="347417" y="121058"/>
                    <a:pt x="312501" y="155975"/>
                    <a:pt x="269430" y="155975"/>
                  </a:cubicBezTo>
                  <a:lnTo>
                    <a:pt x="77987" y="155975"/>
                  </a:lnTo>
                  <a:cubicBezTo>
                    <a:pt x="57304" y="155975"/>
                    <a:pt x="37467" y="147758"/>
                    <a:pt x="22842" y="133133"/>
                  </a:cubicBezTo>
                  <a:cubicBezTo>
                    <a:pt x="8216" y="118507"/>
                    <a:pt x="0" y="98671"/>
                    <a:pt x="0" y="77987"/>
                  </a:cubicBezTo>
                  <a:lnTo>
                    <a:pt x="0" y="77987"/>
                  </a:lnTo>
                  <a:cubicBezTo>
                    <a:pt x="0" y="57304"/>
                    <a:pt x="8216" y="37467"/>
                    <a:pt x="22842" y="22842"/>
                  </a:cubicBezTo>
                  <a:cubicBezTo>
                    <a:pt x="37467" y="8216"/>
                    <a:pt x="57304" y="0"/>
                    <a:pt x="779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347417" cy="165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0" y="-131296"/>
            <a:ext cx="13173803" cy="10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5364" spc="3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Mejora de Rendimiento Académico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538829" y="7961148"/>
            <a:ext cx="1016023" cy="960238"/>
            <a:chOff x="0" y="0"/>
            <a:chExt cx="267595" cy="2529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67595" cy="252902"/>
            </a:xfrm>
            <a:custGeom>
              <a:avLst/>
              <a:gdLst/>
              <a:ahLst/>
              <a:cxnLst/>
              <a:rect r="r" b="b" t="t" l="l"/>
              <a:pathLst>
                <a:path h="252902" w="267595">
                  <a:moveTo>
                    <a:pt x="126451" y="0"/>
                  </a:moveTo>
                  <a:lnTo>
                    <a:pt x="141144" y="0"/>
                  </a:lnTo>
                  <a:cubicBezTo>
                    <a:pt x="210981" y="0"/>
                    <a:pt x="267595" y="56614"/>
                    <a:pt x="267595" y="126451"/>
                  </a:cubicBezTo>
                  <a:lnTo>
                    <a:pt x="267595" y="126451"/>
                  </a:lnTo>
                  <a:cubicBezTo>
                    <a:pt x="267595" y="196288"/>
                    <a:pt x="210981" y="252902"/>
                    <a:pt x="141144" y="252902"/>
                  </a:cubicBezTo>
                  <a:lnTo>
                    <a:pt x="126451" y="252902"/>
                  </a:lnTo>
                  <a:cubicBezTo>
                    <a:pt x="56614" y="252902"/>
                    <a:pt x="0" y="196288"/>
                    <a:pt x="0" y="126451"/>
                  </a:cubicBezTo>
                  <a:lnTo>
                    <a:pt x="0" y="126451"/>
                  </a:lnTo>
                  <a:cubicBezTo>
                    <a:pt x="0" y="56614"/>
                    <a:pt x="56614" y="0"/>
                    <a:pt x="1264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267595" cy="26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68534" y="7704280"/>
            <a:ext cx="5752864" cy="106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</a:pPr>
            <a:r>
              <a:rPr lang="en-US" b="true" sz="4799" spc="1387">
                <a:solidFill>
                  <a:srgbClr val="1B1A17"/>
                </a:solidFill>
                <a:latin typeface="Consolas Bold"/>
                <a:ea typeface="Consolas Bold"/>
                <a:cs typeface="Consolas Bold"/>
                <a:sym typeface="Consolas Bold"/>
              </a:rPr>
              <a:t>IMPROVED=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47018" y="2018239"/>
            <a:ext cx="8783635" cy="90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b="true" sz="44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MEJORA DE RENDIMIENTO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616966" y="3834396"/>
            <a:ext cx="11732901" cy="974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b="true" sz="4400">
                <a:solidFill>
                  <a:srgbClr val="1B1A17"/>
                </a:solidFill>
                <a:latin typeface="Consolas Bold"/>
                <a:ea typeface="Consolas Bold"/>
                <a:cs typeface="Consolas Bold"/>
                <a:sym typeface="Consolas Bold"/>
              </a:rPr>
              <a:t>EXAM_SCORE &gt; PREVIOUS_SCORES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05449" y="7743846"/>
            <a:ext cx="5752864" cy="106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</a:pPr>
            <a:r>
              <a:rPr lang="en-US" b="true" sz="4799" spc="1387">
                <a:solidFill>
                  <a:srgbClr val="1B1A17"/>
                </a:solidFill>
                <a:latin typeface="Consolas Bold"/>
                <a:ea typeface="Consolas Bold"/>
                <a:cs typeface="Consolas Bold"/>
                <a:sym typeface="Consolas Bold"/>
              </a:rPr>
              <a:t>IMPROVED=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16694" y="5022044"/>
            <a:ext cx="1358245" cy="63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b="true" sz="32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YES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756413" y="5185801"/>
            <a:ext cx="1319100" cy="592216"/>
            <a:chOff x="0" y="0"/>
            <a:chExt cx="347417" cy="1559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47417" cy="155975"/>
            </a:xfrm>
            <a:custGeom>
              <a:avLst/>
              <a:gdLst/>
              <a:ahLst/>
              <a:cxnLst/>
              <a:rect r="r" b="b" t="t" l="l"/>
              <a:pathLst>
                <a:path h="155975" w="347417">
                  <a:moveTo>
                    <a:pt x="77987" y="0"/>
                  </a:moveTo>
                  <a:lnTo>
                    <a:pt x="269430" y="0"/>
                  </a:lnTo>
                  <a:cubicBezTo>
                    <a:pt x="290114" y="0"/>
                    <a:pt x="309950" y="8216"/>
                    <a:pt x="324575" y="22842"/>
                  </a:cubicBezTo>
                  <a:cubicBezTo>
                    <a:pt x="339201" y="37467"/>
                    <a:pt x="347417" y="57304"/>
                    <a:pt x="347417" y="77987"/>
                  </a:cubicBezTo>
                  <a:lnTo>
                    <a:pt x="347417" y="77987"/>
                  </a:lnTo>
                  <a:cubicBezTo>
                    <a:pt x="347417" y="121058"/>
                    <a:pt x="312501" y="155975"/>
                    <a:pt x="269430" y="155975"/>
                  </a:cubicBezTo>
                  <a:lnTo>
                    <a:pt x="77987" y="155975"/>
                  </a:lnTo>
                  <a:cubicBezTo>
                    <a:pt x="57304" y="155975"/>
                    <a:pt x="37467" y="147758"/>
                    <a:pt x="22842" y="133133"/>
                  </a:cubicBezTo>
                  <a:cubicBezTo>
                    <a:pt x="8216" y="118507"/>
                    <a:pt x="0" y="98671"/>
                    <a:pt x="0" y="77987"/>
                  </a:cubicBezTo>
                  <a:lnTo>
                    <a:pt x="0" y="77987"/>
                  </a:lnTo>
                  <a:cubicBezTo>
                    <a:pt x="0" y="57304"/>
                    <a:pt x="8216" y="37467"/>
                    <a:pt x="22842" y="22842"/>
                  </a:cubicBezTo>
                  <a:cubicBezTo>
                    <a:pt x="37467" y="8216"/>
                    <a:pt x="57304" y="0"/>
                    <a:pt x="779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347417" cy="165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756413" y="5091686"/>
            <a:ext cx="1358245" cy="63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b="true" sz="32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5750301" y="7921582"/>
            <a:ext cx="1016023" cy="960238"/>
            <a:chOff x="0" y="0"/>
            <a:chExt cx="267595" cy="25290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67595" cy="252902"/>
            </a:xfrm>
            <a:custGeom>
              <a:avLst/>
              <a:gdLst/>
              <a:ahLst/>
              <a:cxnLst/>
              <a:rect r="r" b="b" t="t" l="l"/>
              <a:pathLst>
                <a:path h="252902" w="267595">
                  <a:moveTo>
                    <a:pt x="126451" y="0"/>
                  </a:moveTo>
                  <a:lnTo>
                    <a:pt x="141144" y="0"/>
                  </a:lnTo>
                  <a:cubicBezTo>
                    <a:pt x="210981" y="0"/>
                    <a:pt x="267595" y="56614"/>
                    <a:pt x="267595" y="126451"/>
                  </a:cubicBezTo>
                  <a:lnTo>
                    <a:pt x="267595" y="126451"/>
                  </a:lnTo>
                  <a:cubicBezTo>
                    <a:pt x="267595" y="196288"/>
                    <a:pt x="210981" y="252902"/>
                    <a:pt x="141144" y="252902"/>
                  </a:cubicBezTo>
                  <a:lnTo>
                    <a:pt x="126451" y="252902"/>
                  </a:lnTo>
                  <a:cubicBezTo>
                    <a:pt x="56614" y="252902"/>
                    <a:pt x="0" y="196288"/>
                    <a:pt x="0" y="126451"/>
                  </a:cubicBezTo>
                  <a:lnTo>
                    <a:pt x="0" y="126451"/>
                  </a:lnTo>
                  <a:cubicBezTo>
                    <a:pt x="0" y="56614"/>
                    <a:pt x="56614" y="0"/>
                    <a:pt x="1264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267595" cy="26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5882267" y="7743846"/>
            <a:ext cx="752091" cy="106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</a:pPr>
            <a:r>
              <a:rPr lang="en-US" b="true" sz="4799" spc="1387">
                <a:solidFill>
                  <a:srgbClr val="1B1A17"/>
                </a:solidFill>
                <a:latin typeface="Consolas Bold"/>
                <a:ea typeface="Consolas Bold"/>
                <a:cs typeface="Consolas Bold"/>
                <a:sym typeface="Consolas Bold"/>
              </a:rPr>
              <a:t>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645352" y="7743846"/>
            <a:ext cx="752091" cy="106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</a:pPr>
            <a:r>
              <a:rPr lang="en-US" b="true" sz="4799" spc="1387">
                <a:solidFill>
                  <a:srgbClr val="1B1A17"/>
                </a:solidFill>
                <a:latin typeface="Consolas Bold"/>
                <a:ea typeface="Consolas Bold"/>
                <a:cs typeface="Consolas Bold"/>
                <a:sym typeface="Consolas Bold"/>
              </a:rPr>
              <a:t>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44579" y="8588011"/>
            <a:ext cx="5752864" cy="106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</a:pPr>
            <a:r>
              <a:rPr lang="en-US" b="true" sz="4799" spc="177">
                <a:solidFill>
                  <a:srgbClr val="FFFFFF"/>
                </a:solidFill>
                <a:latin typeface="Consolas Bold"/>
                <a:ea typeface="Consolas Bold"/>
                <a:cs typeface="Consolas Bold"/>
                <a:sym typeface="Consolas Bold"/>
              </a:rPr>
              <a:t>32.5%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89955" y="8548445"/>
            <a:ext cx="5752864" cy="106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</a:pPr>
            <a:r>
              <a:rPr lang="en-US" b="true" sz="4799" spc="177">
                <a:solidFill>
                  <a:srgbClr val="FFFFFF"/>
                </a:solidFill>
                <a:latin typeface="Consolas Bold"/>
                <a:ea typeface="Consolas Bold"/>
                <a:cs typeface="Consolas Bold"/>
                <a:sym typeface="Consolas Bold"/>
              </a:rPr>
              <a:t>67.5%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047037" y="250399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Preparación Datos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028700" y="2540699"/>
            <a:ext cx="2045717" cy="1933396"/>
            <a:chOff x="0" y="0"/>
            <a:chExt cx="267595" cy="25290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67595" cy="252902"/>
            </a:xfrm>
            <a:custGeom>
              <a:avLst/>
              <a:gdLst/>
              <a:ahLst/>
              <a:cxnLst/>
              <a:rect r="r" b="b" t="t" l="l"/>
              <a:pathLst>
                <a:path h="252902" w="267595">
                  <a:moveTo>
                    <a:pt x="126451" y="0"/>
                  </a:moveTo>
                  <a:lnTo>
                    <a:pt x="141144" y="0"/>
                  </a:lnTo>
                  <a:cubicBezTo>
                    <a:pt x="210981" y="0"/>
                    <a:pt x="267595" y="56614"/>
                    <a:pt x="267595" y="126451"/>
                  </a:cubicBezTo>
                  <a:lnTo>
                    <a:pt x="267595" y="126451"/>
                  </a:lnTo>
                  <a:cubicBezTo>
                    <a:pt x="267595" y="196288"/>
                    <a:pt x="210981" y="252902"/>
                    <a:pt x="141144" y="252902"/>
                  </a:cubicBezTo>
                  <a:lnTo>
                    <a:pt x="126451" y="252902"/>
                  </a:lnTo>
                  <a:cubicBezTo>
                    <a:pt x="56614" y="252902"/>
                    <a:pt x="0" y="196288"/>
                    <a:pt x="0" y="126451"/>
                  </a:cubicBezTo>
                  <a:lnTo>
                    <a:pt x="0" y="126451"/>
                  </a:lnTo>
                  <a:cubicBezTo>
                    <a:pt x="0" y="56614"/>
                    <a:pt x="56614" y="0"/>
                    <a:pt x="1264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9525"/>
              <a:ext cx="267595" cy="26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294408" y="2098132"/>
            <a:ext cx="1514301" cy="214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16"/>
              </a:lnSpc>
            </a:pPr>
            <a:r>
              <a:rPr lang="en-US" b="true" sz="9664" spc="2793">
                <a:solidFill>
                  <a:srgbClr val="FFFFFF"/>
                </a:solidFill>
                <a:latin typeface="Consolas Bold"/>
                <a:ea typeface="Consolas Bold"/>
                <a:cs typeface="Consolas Bold"/>
                <a:sym typeface="Consolas Bold"/>
              </a:rPr>
              <a:t>1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943963" y="9502803"/>
            <a:ext cx="41386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E5C8">
                <a:alpha val="100000"/>
              </a:srgbClr>
            </a:gs>
            <a:gs pos="50000">
              <a:srgbClr val="C1E5ED">
                <a:alpha val="100000"/>
              </a:srgbClr>
            </a:gs>
            <a:gs pos="100000">
              <a:srgbClr val="E8F2F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0962" y="-269002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4741">
            <a:off x="12449890" y="-3944881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82083" y="2602234"/>
            <a:ext cx="1016023" cy="960238"/>
            <a:chOff x="0" y="0"/>
            <a:chExt cx="267595" cy="2529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595" cy="252902"/>
            </a:xfrm>
            <a:custGeom>
              <a:avLst/>
              <a:gdLst/>
              <a:ahLst/>
              <a:cxnLst/>
              <a:rect r="r" b="b" t="t" l="l"/>
              <a:pathLst>
                <a:path h="252902" w="267595">
                  <a:moveTo>
                    <a:pt x="126451" y="0"/>
                  </a:moveTo>
                  <a:lnTo>
                    <a:pt x="141144" y="0"/>
                  </a:lnTo>
                  <a:cubicBezTo>
                    <a:pt x="210981" y="0"/>
                    <a:pt x="267595" y="56614"/>
                    <a:pt x="267595" y="126451"/>
                  </a:cubicBezTo>
                  <a:lnTo>
                    <a:pt x="267595" y="126451"/>
                  </a:lnTo>
                  <a:cubicBezTo>
                    <a:pt x="267595" y="196288"/>
                    <a:pt x="210981" y="252902"/>
                    <a:pt x="141144" y="252902"/>
                  </a:cubicBezTo>
                  <a:lnTo>
                    <a:pt x="126451" y="252902"/>
                  </a:lnTo>
                  <a:cubicBezTo>
                    <a:pt x="56614" y="252902"/>
                    <a:pt x="0" y="196288"/>
                    <a:pt x="0" y="126451"/>
                  </a:cubicBezTo>
                  <a:lnTo>
                    <a:pt x="0" y="126451"/>
                  </a:lnTo>
                  <a:cubicBezTo>
                    <a:pt x="0" y="56614"/>
                    <a:pt x="56614" y="0"/>
                    <a:pt x="1264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67595" cy="26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14663" y="1959787"/>
            <a:ext cx="5025986" cy="2130832"/>
            <a:chOff x="0" y="0"/>
            <a:chExt cx="1323717" cy="5612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3717" cy="561207"/>
            </a:xfrm>
            <a:custGeom>
              <a:avLst/>
              <a:gdLst/>
              <a:ahLst/>
              <a:cxnLst/>
              <a:rect r="r" b="b" t="t" l="l"/>
              <a:pathLst>
                <a:path h="561207" w="1323717">
                  <a:moveTo>
                    <a:pt x="78559" y="0"/>
                  </a:moveTo>
                  <a:lnTo>
                    <a:pt x="1245157" y="0"/>
                  </a:lnTo>
                  <a:cubicBezTo>
                    <a:pt x="1288544" y="0"/>
                    <a:pt x="1323717" y="35172"/>
                    <a:pt x="1323717" y="78559"/>
                  </a:cubicBezTo>
                  <a:lnTo>
                    <a:pt x="1323717" y="482647"/>
                  </a:lnTo>
                  <a:cubicBezTo>
                    <a:pt x="1323717" y="503483"/>
                    <a:pt x="1315440" y="523465"/>
                    <a:pt x="1300707" y="538197"/>
                  </a:cubicBezTo>
                  <a:cubicBezTo>
                    <a:pt x="1285974" y="552930"/>
                    <a:pt x="1265992" y="561207"/>
                    <a:pt x="1245157" y="561207"/>
                  </a:cubicBezTo>
                  <a:lnTo>
                    <a:pt x="78559" y="561207"/>
                  </a:lnTo>
                  <a:cubicBezTo>
                    <a:pt x="57724" y="561207"/>
                    <a:pt x="37742" y="552930"/>
                    <a:pt x="23009" y="538197"/>
                  </a:cubicBezTo>
                  <a:cubicBezTo>
                    <a:pt x="8277" y="523465"/>
                    <a:pt x="0" y="503483"/>
                    <a:pt x="0" y="482647"/>
                  </a:cubicBezTo>
                  <a:lnTo>
                    <a:pt x="0" y="78559"/>
                  </a:lnTo>
                  <a:cubicBezTo>
                    <a:pt x="0" y="57724"/>
                    <a:pt x="8277" y="37742"/>
                    <a:pt x="23009" y="23009"/>
                  </a:cubicBezTo>
                  <a:cubicBezTo>
                    <a:pt x="37742" y="8277"/>
                    <a:pt x="57724" y="0"/>
                    <a:pt x="78559" y="0"/>
                  </a:cubicBezTo>
                  <a:close/>
                </a:path>
              </a:pathLst>
            </a:custGeom>
            <a:solidFill>
              <a:srgbClr val="08959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23717" cy="61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2"/>
                </a:lnSpc>
              </a:pPr>
              <a:r>
                <a:rPr lang="en-US" b="true" sz="2600">
                  <a:solidFill>
                    <a:srgbClr val="FFFFFF"/>
                  </a:solidFill>
                  <a:latin typeface="Consolas Bold"/>
                  <a:ea typeface="Consolas Bold"/>
                  <a:cs typeface="Consolas Bold"/>
                  <a:sym typeface="Consolas Bold"/>
                </a:rPr>
                <a:t>School_Type_Public, Gender_Female, Exam_Score, Previous_Scores, Previous_Scores_Category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17747" y="2480182"/>
            <a:ext cx="8087318" cy="90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44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Eliminación de variables</a:t>
            </a:r>
          </a:p>
        </p:txBody>
      </p:sp>
      <p:grpSp>
        <p:nvGrpSpPr>
          <p:cNvPr name="Group 12" id="12"/>
          <p:cNvGrpSpPr/>
          <p:nvPr/>
        </p:nvGrpSpPr>
        <p:grpSpPr>
          <a:xfrm rot="-5400000">
            <a:off x="9684605" y="2501911"/>
            <a:ext cx="607362" cy="1255605"/>
            <a:chOff x="0" y="0"/>
            <a:chExt cx="711377" cy="14706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08959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2083" y="6550644"/>
            <a:ext cx="1016023" cy="960238"/>
            <a:chOff x="0" y="0"/>
            <a:chExt cx="267595" cy="2529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7595" cy="252902"/>
            </a:xfrm>
            <a:custGeom>
              <a:avLst/>
              <a:gdLst/>
              <a:ahLst/>
              <a:cxnLst/>
              <a:rect r="r" b="b" t="t" l="l"/>
              <a:pathLst>
                <a:path h="252902" w="267595">
                  <a:moveTo>
                    <a:pt x="126451" y="0"/>
                  </a:moveTo>
                  <a:lnTo>
                    <a:pt x="141144" y="0"/>
                  </a:lnTo>
                  <a:cubicBezTo>
                    <a:pt x="210981" y="0"/>
                    <a:pt x="267595" y="56614"/>
                    <a:pt x="267595" y="126451"/>
                  </a:cubicBezTo>
                  <a:lnTo>
                    <a:pt x="267595" y="126451"/>
                  </a:lnTo>
                  <a:cubicBezTo>
                    <a:pt x="267595" y="196288"/>
                    <a:pt x="210981" y="252902"/>
                    <a:pt x="141144" y="252902"/>
                  </a:cubicBezTo>
                  <a:lnTo>
                    <a:pt x="126451" y="252902"/>
                  </a:lnTo>
                  <a:cubicBezTo>
                    <a:pt x="56614" y="252902"/>
                    <a:pt x="0" y="196288"/>
                    <a:pt x="0" y="126451"/>
                  </a:cubicBezTo>
                  <a:lnTo>
                    <a:pt x="0" y="126451"/>
                  </a:lnTo>
                  <a:cubicBezTo>
                    <a:pt x="0" y="56614"/>
                    <a:pt x="56614" y="0"/>
                    <a:pt x="1264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267595" cy="26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78330" y="6457739"/>
            <a:ext cx="8087318" cy="90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44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División del Conjunto</a:t>
            </a:r>
          </a:p>
        </p:txBody>
      </p:sp>
      <p:grpSp>
        <p:nvGrpSpPr>
          <p:cNvPr name="Group 19" id="19"/>
          <p:cNvGrpSpPr/>
          <p:nvPr/>
        </p:nvGrpSpPr>
        <p:grpSpPr>
          <a:xfrm rot="-5400000">
            <a:off x="9684605" y="5214132"/>
            <a:ext cx="607362" cy="1255605"/>
            <a:chOff x="0" y="0"/>
            <a:chExt cx="711377" cy="147063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08959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214663" y="5386019"/>
            <a:ext cx="5025986" cy="911831"/>
            <a:chOff x="0" y="0"/>
            <a:chExt cx="1323717" cy="2401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23717" cy="240153"/>
            </a:xfrm>
            <a:custGeom>
              <a:avLst/>
              <a:gdLst/>
              <a:ahLst/>
              <a:cxnLst/>
              <a:rect r="r" b="b" t="t" l="l"/>
              <a:pathLst>
                <a:path h="240153" w="1323717">
                  <a:moveTo>
                    <a:pt x="78559" y="0"/>
                  </a:moveTo>
                  <a:lnTo>
                    <a:pt x="1245157" y="0"/>
                  </a:lnTo>
                  <a:cubicBezTo>
                    <a:pt x="1288544" y="0"/>
                    <a:pt x="1323717" y="35172"/>
                    <a:pt x="1323717" y="78559"/>
                  </a:cubicBezTo>
                  <a:lnTo>
                    <a:pt x="1323717" y="161594"/>
                  </a:lnTo>
                  <a:cubicBezTo>
                    <a:pt x="1323717" y="182429"/>
                    <a:pt x="1315440" y="202411"/>
                    <a:pt x="1300707" y="217144"/>
                  </a:cubicBezTo>
                  <a:cubicBezTo>
                    <a:pt x="1285974" y="231876"/>
                    <a:pt x="1265992" y="240153"/>
                    <a:pt x="1245157" y="240153"/>
                  </a:cubicBezTo>
                  <a:lnTo>
                    <a:pt x="78559" y="240153"/>
                  </a:lnTo>
                  <a:cubicBezTo>
                    <a:pt x="57724" y="240153"/>
                    <a:pt x="37742" y="231876"/>
                    <a:pt x="23009" y="217144"/>
                  </a:cubicBezTo>
                  <a:cubicBezTo>
                    <a:pt x="8277" y="202411"/>
                    <a:pt x="0" y="182429"/>
                    <a:pt x="0" y="161594"/>
                  </a:cubicBezTo>
                  <a:lnTo>
                    <a:pt x="0" y="78559"/>
                  </a:lnTo>
                  <a:cubicBezTo>
                    <a:pt x="0" y="57724"/>
                    <a:pt x="8277" y="37742"/>
                    <a:pt x="23009" y="23009"/>
                  </a:cubicBezTo>
                  <a:cubicBezTo>
                    <a:pt x="37742" y="8277"/>
                    <a:pt x="57724" y="0"/>
                    <a:pt x="78559" y="0"/>
                  </a:cubicBezTo>
                  <a:close/>
                </a:path>
              </a:pathLst>
            </a:custGeom>
            <a:solidFill>
              <a:srgbClr val="08959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323717" cy="297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2"/>
                </a:lnSpc>
              </a:pPr>
              <a:r>
                <a:rPr lang="en-US" b="true" sz="2600">
                  <a:solidFill>
                    <a:srgbClr val="FFFFFF"/>
                  </a:solidFill>
                  <a:latin typeface="Consolas Bold"/>
                  <a:ea typeface="Consolas Bold"/>
                  <a:cs typeface="Consolas Bold"/>
                  <a:sym typeface="Consolas Bold"/>
                </a:rPr>
                <a:t>createDataPartition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-5400000">
            <a:off x="9684605" y="7636477"/>
            <a:ext cx="607362" cy="1255605"/>
            <a:chOff x="0" y="0"/>
            <a:chExt cx="711377" cy="147063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08959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214663" y="7802800"/>
            <a:ext cx="5025986" cy="911831"/>
            <a:chOff x="0" y="0"/>
            <a:chExt cx="1323717" cy="2401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23717" cy="240153"/>
            </a:xfrm>
            <a:custGeom>
              <a:avLst/>
              <a:gdLst/>
              <a:ahLst/>
              <a:cxnLst/>
              <a:rect r="r" b="b" t="t" l="l"/>
              <a:pathLst>
                <a:path h="240153" w="1323717">
                  <a:moveTo>
                    <a:pt x="78559" y="0"/>
                  </a:moveTo>
                  <a:lnTo>
                    <a:pt x="1245157" y="0"/>
                  </a:lnTo>
                  <a:cubicBezTo>
                    <a:pt x="1288544" y="0"/>
                    <a:pt x="1323717" y="35172"/>
                    <a:pt x="1323717" y="78559"/>
                  </a:cubicBezTo>
                  <a:lnTo>
                    <a:pt x="1323717" y="161594"/>
                  </a:lnTo>
                  <a:cubicBezTo>
                    <a:pt x="1323717" y="182429"/>
                    <a:pt x="1315440" y="202411"/>
                    <a:pt x="1300707" y="217144"/>
                  </a:cubicBezTo>
                  <a:cubicBezTo>
                    <a:pt x="1285974" y="231876"/>
                    <a:pt x="1265992" y="240153"/>
                    <a:pt x="1245157" y="240153"/>
                  </a:cubicBezTo>
                  <a:lnTo>
                    <a:pt x="78559" y="240153"/>
                  </a:lnTo>
                  <a:cubicBezTo>
                    <a:pt x="57724" y="240153"/>
                    <a:pt x="37742" y="231876"/>
                    <a:pt x="23009" y="217144"/>
                  </a:cubicBezTo>
                  <a:cubicBezTo>
                    <a:pt x="8277" y="202411"/>
                    <a:pt x="0" y="182429"/>
                    <a:pt x="0" y="161594"/>
                  </a:cubicBezTo>
                  <a:lnTo>
                    <a:pt x="0" y="78559"/>
                  </a:lnTo>
                  <a:cubicBezTo>
                    <a:pt x="0" y="57724"/>
                    <a:pt x="8277" y="37742"/>
                    <a:pt x="23009" y="23009"/>
                  </a:cubicBezTo>
                  <a:cubicBezTo>
                    <a:pt x="37742" y="8277"/>
                    <a:pt x="57724" y="0"/>
                    <a:pt x="78559" y="0"/>
                  </a:cubicBezTo>
                  <a:close/>
                </a:path>
              </a:pathLst>
            </a:custGeom>
            <a:solidFill>
              <a:srgbClr val="08959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323717" cy="297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2"/>
                </a:lnSpc>
              </a:pPr>
              <a:r>
                <a:rPr lang="en-US" b="true" sz="2600">
                  <a:solidFill>
                    <a:srgbClr val="FFFFFF"/>
                  </a:solidFill>
                  <a:latin typeface="Consolas Bold"/>
                  <a:ea typeface="Consolas Bold"/>
                  <a:cs typeface="Consolas Bold"/>
                  <a:sym typeface="Consolas Bold"/>
                </a:rPr>
                <a:t>Submuestreo con DownSample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>
            <a:off x="8072557" y="6996163"/>
            <a:ext cx="69408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8749953" y="5799955"/>
            <a:ext cx="0" cy="2460193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>
            <a:off x="8666404" y="5842818"/>
            <a:ext cx="69408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H="true">
            <a:off x="8688311" y="8301578"/>
            <a:ext cx="69408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-5400000">
            <a:off x="7858929" y="5084154"/>
            <a:ext cx="657306" cy="1515562"/>
            <a:chOff x="0" y="0"/>
            <a:chExt cx="173118" cy="3991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3118" cy="399160"/>
            </a:xfrm>
            <a:custGeom>
              <a:avLst/>
              <a:gdLst/>
              <a:ahLst/>
              <a:cxnLst/>
              <a:rect r="r" b="b" t="t" l="l"/>
              <a:pathLst>
                <a:path h="399160" w="173118">
                  <a:moveTo>
                    <a:pt x="86559" y="0"/>
                  </a:moveTo>
                  <a:lnTo>
                    <a:pt x="86559" y="0"/>
                  </a:lnTo>
                  <a:cubicBezTo>
                    <a:pt x="109516" y="0"/>
                    <a:pt x="131532" y="9120"/>
                    <a:pt x="147765" y="25353"/>
                  </a:cubicBezTo>
                  <a:cubicBezTo>
                    <a:pt x="163998" y="41585"/>
                    <a:pt x="173118" y="63602"/>
                    <a:pt x="173118" y="86559"/>
                  </a:cubicBezTo>
                  <a:lnTo>
                    <a:pt x="173118" y="312602"/>
                  </a:lnTo>
                  <a:cubicBezTo>
                    <a:pt x="173118" y="335558"/>
                    <a:pt x="163998" y="357575"/>
                    <a:pt x="147765" y="373808"/>
                  </a:cubicBezTo>
                  <a:cubicBezTo>
                    <a:pt x="131532" y="390041"/>
                    <a:pt x="109516" y="399160"/>
                    <a:pt x="86559" y="399160"/>
                  </a:cubicBezTo>
                  <a:lnTo>
                    <a:pt x="86559" y="399160"/>
                  </a:lnTo>
                  <a:cubicBezTo>
                    <a:pt x="38754" y="399160"/>
                    <a:pt x="0" y="360407"/>
                    <a:pt x="0" y="312602"/>
                  </a:cubicBezTo>
                  <a:lnTo>
                    <a:pt x="0" y="86559"/>
                  </a:lnTo>
                  <a:cubicBezTo>
                    <a:pt x="0" y="38754"/>
                    <a:pt x="38754" y="0"/>
                    <a:pt x="865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173118" cy="408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5400000">
            <a:off x="7903923" y="7445513"/>
            <a:ext cx="657306" cy="1515562"/>
            <a:chOff x="0" y="0"/>
            <a:chExt cx="173118" cy="39916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3118" cy="399160"/>
            </a:xfrm>
            <a:custGeom>
              <a:avLst/>
              <a:gdLst/>
              <a:ahLst/>
              <a:cxnLst/>
              <a:rect r="r" b="b" t="t" l="l"/>
              <a:pathLst>
                <a:path h="399160" w="173118">
                  <a:moveTo>
                    <a:pt x="86559" y="0"/>
                  </a:moveTo>
                  <a:lnTo>
                    <a:pt x="86559" y="0"/>
                  </a:lnTo>
                  <a:cubicBezTo>
                    <a:pt x="109516" y="0"/>
                    <a:pt x="131532" y="9120"/>
                    <a:pt x="147765" y="25353"/>
                  </a:cubicBezTo>
                  <a:cubicBezTo>
                    <a:pt x="163998" y="41585"/>
                    <a:pt x="173118" y="63602"/>
                    <a:pt x="173118" y="86559"/>
                  </a:cubicBezTo>
                  <a:lnTo>
                    <a:pt x="173118" y="312602"/>
                  </a:lnTo>
                  <a:cubicBezTo>
                    <a:pt x="173118" y="335558"/>
                    <a:pt x="163998" y="357575"/>
                    <a:pt x="147765" y="373808"/>
                  </a:cubicBezTo>
                  <a:cubicBezTo>
                    <a:pt x="131532" y="390041"/>
                    <a:pt x="109516" y="399160"/>
                    <a:pt x="86559" y="399160"/>
                  </a:cubicBezTo>
                  <a:lnTo>
                    <a:pt x="86559" y="399160"/>
                  </a:lnTo>
                  <a:cubicBezTo>
                    <a:pt x="38754" y="399160"/>
                    <a:pt x="0" y="360407"/>
                    <a:pt x="0" y="312602"/>
                  </a:cubicBezTo>
                  <a:lnTo>
                    <a:pt x="0" y="86559"/>
                  </a:lnTo>
                  <a:cubicBezTo>
                    <a:pt x="0" y="38754"/>
                    <a:pt x="38754" y="0"/>
                    <a:pt x="865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173118" cy="408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98987" y="8531948"/>
            <a:ext cx="2598238" cy="1701846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0" y="-131296"/>
            <a:ext cx="13173803" cy="10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5364" spc="3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Mejora de Rendimiento Académico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14049" y="2384932"/>
            <a:ext cx="752091" cy="106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</a:pPr>
            <a:r>
              <a:rPr lang="en-US" b="true" sz="4799" spc="1387">
                <a:solidFill>
                  <a:srgbClr val="FFFFFF"/>
                </a:solidFill>
                <a:latin typeface="Consolas Bold"/>
                <a:ea typeface="Consolas Bold"/>
                <a:cs typeface="Consolas Bold"/>
                <a:sym typeface="Consolas Bold"/>
              </a:rPr>
              <a:t>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047037" y="250399"/>
            <a:ext cx="5018663" cy="57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Preparación Datos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14049" y="6333342"/>
            <a:ext cx="752091" cy="106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</a:pPr>
            <a:r>
              <a:rPr lang="en-US" b="true" sz="4799" spc="1387">
                <a:solidFill>
                  <a:srgbClr val="FFFFFF"/>
                </a:solidFill>
                <a:latin typeface="Consolas Bold"/>
                <a:ea typeface="Consolas Bold"/>
                <a:cs typeface="Consolas Bold"/>
                <a:sym typeface="Consolas Bold"/>
              </a:rPr>
              <a:t>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384807" y="5446839"/>
            <a:ext cx="1605550" cy="63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b="true" sz="32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TEST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429801" y="7808198"/>
            <a:ext cx="1605550" cy="63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b="true" sz="32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TRAIN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944201" y="9502803"/>
            <a:ext cx="413385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E5C8">
                <a:alpha val="100000"/>
              </a:srgbClr>
            </a:gs>
            <a:gs pos="100000">
              <a:srgbClr val="7CA3AB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53496" y="-1097505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4741">
            <a:off x="12449890" y="-3944881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7593" y="3273707"/>
            <a:ext cx="7206078" cy="960238"/>
            <a:chOff x="0" y="0"/>
            <a:chExt cx="1897897" cy="2529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7897" cy="252902"/>
            </a:xfrm>
            <a:custGeom>
              <a:avLst/>
              <a:gdLst/>
              <a:ahLst/>
              <a:cxnLst/>
              <a:rect r="r" b="b" t="t" l="l"/>
              <a:pathLst>
                <a:path h="252902" w="1897897">
                  <a:moveTo>
                    <a:pt x="54792" y="0"/>
                  </a:moveTo>
                  <a:lnTo>
                    <a:pt x="1843105" y="0"/>
                  </a:lnTo>
                  <a:cubicBezTo>
                    <a:pt x="1857637" y="0"/>
                    <a:pt x="1871573" y="5773"/>
                    <a:pt x="1881849" y="16048"/>
                  </a:cubicBezTo>
                  <a:cubicBezTo>
                    <a:pt x="1892124" y="26324"/>
                    <a:pt x="1897897" y="40261"/>
                    <a:pt x="1897897" y="54792"/>
                  </a:cubicBezTo>
                  <a:lnTo>
                    <a:pt x="1897897" y="198110"/>
                  </a:lnTo>
                  <a:cubicBezTo>
                    <a:pt x="1897897" y="212642"/>
                    <a:pt x="1892124" y="226578"/>
                    <a:pt x="1881849" y="236854"/>
                  </a:cubicBezTo>
                  <a:cubicBezTo>
                    <a:pt x="1871573" y="247129"/>
                    <a:pt x="1857637" y="252902"/>
                    <a:pt x="1843105" y="252902"/>
                  </a:cubicBezTo>
                  <a:lnTo>
                    <a:pt x="54792" y="252902"/>
                  </a:lnTo>
                  <a:cubicBezTo>
                    <a:pt x="40261" y="252902"/>
                    <a:pt x="26324" y="247129"/>
                    <a:pt x="16048" y="236854"/>
                  </a:cubicBezTo>
                  <a:cubicBezTo>
                    <a:pt x="5773" y="226578"/>
                    <a:pt x="0" y="212642"/>
                    <a:pt x="0" y="198110"/>
                  </a:cubicBezTo>
                  <a:lnTo>
                    <a:pt x="0" y="54792"/>
                  </a:lnTo>
                  <a:cubicBezTo>
                    <a:pt x="0" y="40261"/>
                    <a:pt x="5773" y="26324"/>
                    <a:pt x="16048" y="16048"/>
                  </a:cubicBezTo>
                  <a:cubicBezTo>
                    <a:pt x="26324" y="5773"/>
                    <a:pt x="40261" y="0"/>
                    <a:pt x="547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897897" cy="26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12302" y="3291446"/>
            <a:ext cx="7206078" cy="960238"/>
            <a:chOff x="0" y="0"/>
            <a:chExt cx="1897897" cy="2529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97897" cy="252902"/>
            </a:xfrm>
            <a:custGeom>
              <a:avLst/>
              <a:gdLst/>
              <a:ahLst/>
              <a:cxnLst/>
              <a:rect r="r" b="b" t="t" l="l"/>
              <a:pathLst>
                <a:path h="252902" w="1897897">
                  <a:moveTo>
                    <a:pt x="54792" y="0"/>
                  </a:moveTo>
                  <a:lnTo>
                    <a:pt x="1843105" y="0"/>
                  </a:lnTo>
                  <a:cubicBezTo>
                    <a:pt x="1857637" y="0"/>
                    <a:pt x="1871573" y="5773"/>
                    <a:pt x="1881849" y="16048"/>
                  </a:cubicBezTo>
                  <a:cubicBezTo>
                    <a:pt x="1892124" y="26324"/>
                    <a:pt x="1897897" y="40261"/>
                    <a:pt x="1897897" y="54792"/>
                  </a:cubicBezTo>
                  <a:lnTo>
                    <a:pt x="1897897" y="198110"/>
                  </a:lnTo>
                  <a:cubicBezTo>
                    <a:pt x="1897897" y="212642"/>
                    <a:pt x="1892124" y="226578"/>
                    <a:pt x="1881849" y="236854"/>
                  </a:cubicBezTo>
                  <a:cubicBezTo>
                    <a:pt x="1871573" y="247129"/>
                    <a:pt x="1857637" y="252902"/>
                    <a:pt x="1843105" y="252902"/>
                  </a:cubicBezTo>
                  <a:lnTo>
                    <a:pt x="54792" y="252902"/>
                  </a:lnTo>
                  <a:cubicBezTo>
                    <a:pt x="40261" y="252902"/>
                    <a:pt x="26324" y="247129"/>
                    <a:pt x="16048" y="236854"/>
                  </a:cubicBezTo>
                  <a:cubicBezTo>
                    <a:pt x="5773" y="226578"/>
                    <a:pt x="0" y="212642"/>
                    <a:pt x="0" y="198110"/>
                  </a:cubicBezTo>
                  <a:lnTo>
                    <a:pt x="0" y="54792"/>
                  </a:lnTo>
                  <a:cubicBezTo>
                    <a:pt x="0" y="40261"/>
                    <a:pt x="5773" y="26324"/>
                    <a:pt x="16048" y="16048"/>
                  </a:cubicBezTo>
                  <a:cubicBezTo>
                    <a:pt x="26324" y="5773"/>
                    <a:pt x="40261" y="0"/>
                    <a:pt x="54792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897897" cy="26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04588" y="4932595"/>
            <a:ext cx="2941349" cy="960238"/>
            <a:chOff x="0" y="0"/>
            <a:chExt cx="774676" cy="2529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4676" cy="252902"/>
            </a:xfrm>
            <a:custGeom>
              <a:avLst/>
              <a:gdLst/>
              <a:ahLst/>
              <a:cxnLst/>
              <a:rect r="r" b="b" t="t" l="l"/>
              <a:pathLst>
                <a:path h="252902" w="774676">
                  <a:moveTo>
                    <a:pt x="126451" y="0"/>
                  </a:moveTo>
                  <a:lnTo>
                    <a:pt x="648225" y="0"/>
                  </a:lnTo>
                  <a:cubicBezTo>
                    <a:pt x="718062" y="0"/>
                    <a:pt x="774676" y="56614"/>
                    <a:pt x="774676" y="126451"/>
                  </a:cubicBezTo>
                  <a:lnTo>
                    <a:pt x="774676" y="126451"/>
                  </a:lnTo>
                  <a:cubicBezTo>
                    <a:pt x="774676" y="196288"/>
                    <a:pt x="718062" y="252902"/>
                    <a:pt x="648225" y="252902"/>
                  </a:cubicBezTo>
                  <a:lnTo>
                    <a:pt x="126451" y="252902"/>
                  </a:lnTo>
                  <a:cubicBezTo>
                    <a:pt x="56614" y="252902"/>
                    <a:pt x="0" y="196288"/>
                    <a:pt x="0" y="126451"/>
                  </a:cubicBezTo>
                  <a:lnTo>
                    <a:pt x="0" y="126451"/>
                  </a:lnTo>
                  <a:cubicBezTo>
                    <a:pt x="0" y="56614"/>
                    <a:pt x="56614" y="0"/>
                    <a:pt x="126451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774676" cy="26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12302" y="4833558"/>
            <a:ext cx="7206078" cy="960238"/>
            <a:chOff x="0" y="0"/>
            <a:chExt cx="1897897" cy="2529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97897" cy="252902"/>
            </a:xfrm>
            <a:custGeom>
              <a:avLst/>
              <a:gdLst/>
              <a:ahLst/>
              <a:cxnLst/>
              <a:rect r="r" b="b" t="t" l="l"/>
              <a:pathLst>
                <a:path h="252902" w="1897897">
                  <a:moveTo>
                    <a:pt x="54792" y="0"/>
                  </a:moveTo>
                  <a:lnTo>
                    <a:pt x="1843105" y="0"/>
                  </a:lnTo>
                  <a:cubicBezTo>
                    <a:pt x="1857637" y="0"/>
                    <a:pt x="1871573" y="5773"/>
                    <a:pt x="1881849" y="16048"/>
                  </a:cubicBezTo>
                  <a:cubicBezTo>
                    <a:pt x="1892124" y="26324"/>
                    <a:pt x="1897897" y="40261"/>
                    <a:pt x="1897897" y="54792"/>
                  </a:cubicBezTo>
                  <a:lnTo>
                    <a:pt x="1897897" y="198110"/>
                  </a:lnTo>
                  <a:cubicBezTo>
                    <a:pt x="1897897" y="212642"/>
                    <a:pt x="1892124" y="226578"/>
                    <a:pt x="1881849" y="236854"/>
                  </a:cubicBezTo>
                  <a:cubicBezTo>
                    <a:pt x="1871573" y="247129"/>
                    <a:pt x="1857637" y="252902"/>
                    <a:pt x="1843105" y="252902"/>
                  </a:cubicBezTo>
                  <a:lnTo>
                    <a:pt x="54792" y="252902"/>
                  </a:lnTo>
                  <a:cubicBezTo>
                    <a:pt x="40261" y="252902"/>
                    <a:pt x="26324" y="247129"/>
                    <a:pt x="16048" y="236854"/>
                  </a:cubicBezTo>
                  <a:cubicBezTo>
                    <a:pt x="5773" y="226578"/>
                    <a:pt x="0" y="212642"/>
                    <a:pt x="0" y="198110"/>
                  </a:cubicBezTo>
                  <a:lnTo>
                    <a:pt x="0" y="54792"/>
                  </a:lnTo>
                  <a:cubicBezTo>
                    <a:pt x="0" y="40261"/>
                    <a:pt x="5773" y="26324"/>
                    <a:pt x="16048" y="16048"/>
                  </a:cubicBezTo>
                  <a:cubicBezTo>
                    <a:pt x="26324" y="5773"/>
                    <a:pt x="40261" y="0"/>
                    <a:pt x="547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897897" cy="26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3320" y="6351611"/>
            <a:ext cx="6983808" cy="3485127"/>
            <a:chOff x="0" y="0"/>
            <a:chExt cx="1897897" cy="9471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97897" cy="947107"/>
            </a:xfrm>
            <a:custGeom>
              <a:avLst/>
              <a:gdLst/>
              <a:ahLst/>
              <a:cxnLst/>
              <a:rect r="r" b="b" t="t" l="l"/>
              <a:pathLst>
                <a:path h="947107" w="1897897">
                  <a:moveTo>
                    <a:pt x="56536" y="0"/>
                  </a:moveTo>
                  <a:lnTo>
                    <a:pt x="1841361" y="0"/>
                  </a:lnTo>
                  <a:cubicBezTo>
                    <a:pt x="1872585" y="0"/>
                    <a:pt x="1897897" y="25312"/>
                    <a:pt x="1897897" y="56536"/>
                  </a:cubicBezTo>
                  <a:lnTo>
                    <a:pt x="1897897" y="890571"/>
                  </a:lnTo>
                  <a:cubicBezTo>
                    <a:pt x="1897897" y="921795"/>
                    <a:pt x="1872585" y="947107"/>
                    <a:pt x="1841361" y="947107"/>
                  </a:cubicBezTo>
                  <a:lnTo>
                    <a:pt x="56536" y="947107"/>
                  </a:lnTo>
                  <a:cubicBezTo>
                    <a:pt x="25312" y="947107"/>
                    <a:pt x="0" y="921795"/>
                    <a:pt x="0" y="890571"/>
                  </a:cubicBezTo>
                  <a:lnTo>
                    <a:pt x="0" y="56536"/>
                  </a:lnTo>
                  <a:cubicBezTo>
                    <a:pt x="0" y="25312"/>
                    <a:pt x="25312" y="0"/>
                    <a:pt x="56536" y="0"/>
                  </a:cubicBezTo>
                  <a:close/>
                </a:path>
              </a:pathLst>
            </a:custGeom>
            <a:solidFill>
              <a:srgbClr val="1B1A1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897897" cy="956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58028" y="6351611"/>
            <a:ext cx="6983808" cy="3485127"/>
            <a:chOff x="0" y="0"/>
            <a:chExt cx="1897897" cy="94710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97897" cy="947107"/>
            </a:xfrm>
            <a:custGeom>
              <a:avLst/>
              <a:gdLst/>
              <a:ahLst/>
              <a:cxnLst/>
              <a:rect r="r" b="b" t="t" l="l"/>
              <a:pathLst>
                <a:path h="947107" w="1897897">
                  <a:moveTo>
                    <a:pt x="56536" y="0"/>
                  </a:moveTo>
                  <a:lnTo>
                    <a:pt x="1841361" y="0"/>
                  </a:lnTo>
                  <a:cubicBezTo>
                    <a:pt x="1872585" y="0"/>
                    <a:pt x="1897897" y="25312"/>
                    <a:pt x="1897897" y="56536"/>
                  </a:cubicBezTo>
                  <a:lnTo>
                    <a:pt x="1897897" y="890571"/>
                  </a:lnTo>
                  <a:cubicBezTo>
                    <a:pt x="1897897" y="921795"/>
                    <a:pt x="1872585" y="947107"/>
                    <a:pt x="1841361" y="947107"/>
                  </a:cubicBezTo>
                  <a:lnTo>
                    <a:pt x="56536" y="947107"/>
                  </a:lnTo>
                  <a:cubicBezTo>
                    <a:pt x="25312" y="947107"/>
                    <a:pt x="0" y="921795"/>
                    <a:pt x="0" y="890571"/>
                  </a:cubicBezTo>
                  <a:lnTo>
                    <a:pt x="0" y="56536"/>
                  </a:lnTo>
                  <a:cubicBezTo>
                    <a:pt x="0" y="25312"/>
                    <a:pt x="25312" y="0"/>
                    <a:pt x="56536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897897" cy="956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796865" y="1206891"/>
            <a:ext cx="9250172" cy="1771541"/>
            <a:chOff x="0" y="0"/>
            <a:chExt cx="2436259" cy="46657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36259" cy="466579"/>
            </a:xfrm>
            <a:custGeom>
              <a:avLst/>
              <a:gdLst/>
              <a:ahLst/>
              <a:cxnLst/>
              <a:rect r="r" b="b" t="t" l="l"/>
              <a:pathLst>
                <a:path h="466579" w="2436259">
                  <a:moveTo>
                    <a:pt x="1218130" y="0"/>
                  </a:moveTo>
                  <a:lnTo>
                    <a:pt x="1336304" y="19143"/>
                  </a:lnTo>
                  <a:lnTo>
                    <a:pt x="1472787" y="5098"/>
                  </a:lnTo>
                  <a:lnTo>
                    <a:pt x="1567482" y="28502"/>
                  </a:lnTo>
                  <a:lnTo>
                    <a:pt x="1716318" y="20169"/>
                  </a:lnTo>
                  <a:lnTo>
                    <a:pt x="1783391" y="46811"/>
                  </a:lnTo>
                  <a:lnTo>
                    <a:pt x="1938071" y="44554"/>
                  </a:lnTo>
                  <a:lnTo>
                    <a:pt x="1974600" y="73271"/>
                  </a:lnTo>
                  <a:lnTo>
                    <a:pt x="2128362" y="77188"/>
                  </a:lnTo>
                  <a:lnTo>
                    <a:pt x="2132743" y="106724"/>
                  </a:lnTo>
                  <a:lnTo>
                    <a:pt x="2278873" y="116645"/>
                  </a:lnTo>
                  <a:lnTo>
                    <a:pt x="2250917" y="145708"/>
                  </a:lnTo>
                  <a:lnTo>
                    <a:pt x="2383019" y="161199"/>
                  </a:lnTo>
                  <a:lnTo>
                    <a:pt x="2323952" y="188520"/>
                  </a:lnTo>
                  <a:lnTo>
                    <a:pt x="2436259" y="208904"/>
                  </a:lnTo>
                  <a:lnTo>
                    <a:pt x="2348657" y="233289"/>
                  </a:lnTo>
                  <a:lnTo>
                    <a:pt x="2436259" y="257675"/>
                  </a:lnTo>
                  <a:lnTo>
                    <a:pt x="2323952" y="278058"/>
                  </a:lnTo>
                  <a:lnTo>
                    <a:pt x="2383019" y="305379"/>
                  </a:lnTo>
                  <a:lnTo>
                    <a:pt x="2250917" y="320871"/>
                  </a:lnTo>
                  <a:lnTo>
                    <a:pt x="2278873" y="349934"/>
                  </a:lnTo>
                  <a:lnTo>
                    <a:pt x="2132743" y="359855"/>
                  </a:lnTo>
                  <a:lnTo>
                    <a:pt x="2128362" y="389391"/>
                  </a:lnTo>
                  <a:lnTo>
                    <a:pt x="1974600" y="393308"/>
                  </a:lnTo>
                  <a:lnTo>
                    <a:pt x="1938071" y="422024"/>
                  </a:lnTo>
                  <a:lnTo>
                    <a:pt x="1783391" y="419767"/>
                  </a:lnTo>
                  <a:lnTo>
                    <a:pt x="1716318" y="446410"/>
                  </a:lnTo>
                  <a:lnTo>
                    <a:pt x="1567482" y="438077"/>
                  </a:lnTo>
                  <a:lnTo>
                    <a:pt x="1472787" y="461481"/>
                  </a:lnTo>
                  <a:lnTo>
                    <a:pt x="1336304" y="447436"/>
                  </a:lnTo>
                  <a:lnTo>
                    <a:pt x="1218130" y="466579"/>
                  </a:lnTo>
                  <a:lnTo>
                    <a:pt x="1099956" y="447436"/>
                  </a:lnTo>
                  <a:lnTo>
                    <a:pt x="963472" y="461481"/>
                  </a:lnTo>
                  <a:lnTo>
                    <a:pt x="868778" y="438077"/>
                  </a:lnTo>
                  <a:lnTo>
                    <a:pt x="719941" y="446410"/>
                  </a:lnTo>
                  <a:lnTo>
                    <a:pt x="652868" y="419767"/>
                  </a:lnTo>
                  <a:lnTo>
                    <a:pt x="498188" y="422024"/>
                  </a:lnTo>
                  <a:lnTo>
                    <a:pt x="461660" y="393308"/>
                  </a:lnTo>
                  <a:lnTo>
                    <a:pt x="307897" y="389391"/>
                  </a:lnTo>
                  <a:lnTo>
                    <a:pt x="303515" y="359855"/>
                  </a:lnTo>
                  <a:lnTo>
                    <a:pt x="157388" y="349934"/>
                  </a:lnTo>
                  <a:lnTo>
                    <a:pt x="185342" y="320871"/>
                  </a:lnTo>
                  <a:lnTo>
                    <a:pt x="53238" y="305379"/>
                  </a:lnTo>
                  <a:lnTo>
                    <a:pt x="112308" y="278058"/>
                  </a:lnTo>
                  <a:lnTo>
                    <a:pt x="0" y="257675"/>
                  </a:lnTo>
                  <a:lnTo>
                    <a:pt x="87603" y="233289"/>
                  </a:lnTo>
                  <a:lnTo>
                    <a:pt x="0" y="208904"/>
                  </a:lnTo>
                  <a:lnTo>
                    <a:pt x="112308" y="188520"/>
                  </a:lnTo>
                  <a:lnTo>
                    <a:pt x="53238" y="161199"/>
                  </a:lnTo>
                  <a:lnTo>
                    <a:pt x="185342" y="145708"/>
                  </a:lnTo>
                  <a:lnTo>
                    <a:pt x="157388" y="116645"/>
                  </a:lnTo>
                  <a:lnTo>
                    <a:pt x="303515" y="106724"/>
                  </a:lnTo>
                  <a:lnTo>
                    <a:pt x="307897" y="77188"/>
                  </a:lnTo>
                  <a:lnTo>
                    <a:pt x="461660" y="73271"/>
                  </a:lnTo>
                  <a:lnTo>
                    <a:pt x="498188" y="44554"/>
                  </a:lnTo>
                  <a:lnTo>
                    <a:pt x="652868" y="46811"/>
                  </a:lnTo>
                  <a:lnTo>
                    <a:pt x="719941" y="20169"/>
                  </a:lnTo>
                  <a:lnTo>
                    <a:pt x="868778" y="28502"/>
                  </a:lnTo>
                  <a:lnTo>
                    <a:pt x="963472" y="5098"/>
                  </a:lnTo>
                  <a:lnTo>
                    <a:pt x="1099956" y="19143"/>
                  </a:lnTo>
                  <a:lnTo>
                    <a:pt x="1218130" y="0"/>
                  </a:lnTo>
                  <a:close/>
                </a:path>
              </a:pathLst>
            </a:custGeom>
            <a:solidFill>
              <a:srgbClr val="FFFFFF">
                <a:alpha val="66667"/>
              </a:srgbClr>
            </a:solidFill>
            <a:ln w="19050" cap="sq">
              <a:solidFill>
                <a:srgbClr val="000000">
                  <a:alpha val="66667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456799" y="77959"/>
              <a:ext cx="1522662" cy="301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259139" y="1206071"/>
            <a:ext cx="8225085" cy="134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1"/>
              </a:lnSpc>
            </a:pPr>
            <a:r>
              <a:rPr lang="en-US" b="true" sz="6592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RANDOM FOREST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71682" y="4740653"/>
            <a:ext cx="8087318" cy="90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4400" b="true">
                <a:solidFill>
                  <a:srgbClr val="FEFEF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Accuracy  53,97%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1513" y="6499554"/>
            <a:ext cx="7906415" cy="112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2664" b="true">
                <a:solidFill>
                  <a:srgbClr val="F3FAF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Sensibilidad (Recall para la clase "1" - estudiantes que mejoraron) 52,17%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2017" y="8002744"/>
            <a:ext cx="7906415" cy="2284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2664" b="true">
                <a:solidFill>
                  <a:srgbClr val="F3FAFD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Especificidad (Recall para la clase "0" - estudiantes que no mejoraron): 54,84%</a:t>
            </a:r>
          </a:p>
          <a:p>
            <a:pPr algn="ctr">
              <a:lnSpc>
                <a:spcPts val="4635"/>
              </a:lnSpc>
            </a:pPr>
          </a:p>
          <a:p>
            <a:pPr algn="ctr">
              <a:lnSpc>
                <a:spcPts val="463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640022" y="6517696"/>
            <a:ext cx="6901814" cy="170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2664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Valor Predictivo Positivo PPV </a:t>
            </a:r>
          </a:p>
          <a:p>
            <a:pPr algn="ctr">
              <a:lnSpc>
                <a:spcPts val="4635"/>
              </a:lnSpc>
            </a:pPr>
            <a:r>
              <a:rPr lang="en-US" sz="2664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Precisión de la clase "1": 35,72%</a:t>
            </a:r>
          </a:p>
          <a:p>
            <a:pPr algn="ctr">
              <a:lnSpc>
                <a:spcPts val="4635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640022" y="8041696"/>
            <a:ext cx="6901814" cy="112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2664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Valor Predictivo Negativo NPV  </a:t>
            </a:r>
          </a:p>
          <a:p>
            <a:pPr algn="ctr">
              <a:lnSpc>
                <a:spcPts val="4635"/>
              </a:lnSpc>
            </a:pPr>
            <a:r>
              <a:rPr lang="en-US" sz="2664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Precisión de la clase "0": 70,45%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684708" y="4643879"/>
            <a:ext cx="2322821" cy="1479132"/>
            <a:chOff x="0" y="0"/>
            <a:chExt cx="999472" cy="63644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99472" cy="636446"/>
            </a:xfrm>
            <a:custGeom>
              <a:avLst/>
              <a:gdLst/>
              <a:ahLst/>
              <a:cxnLst/>
              <a:rect r="r" b="b" t="t" l="l"/>
              <a:pathLst>
                <a:path h="636446" w="999472">
                  <a:moveTo>
                    <a:pt x="499736" y="0"/>
                  </a:moveTo>
                  <a:cubicBezTo>
                    <a:pt x="223739" y="0"/>
                    <a:pt x="0" y="142473"/>
                    <a:pt x="0" y="318223"/>
                  </a:cubicBezTo>
                  <a:cubicBezTo>
                    <a:pt x="0" y="493973"/>
                    <a:pt x="223739" y="636446"/>
                    <a:pt x="499736" y="636446"/>
                  </a:cubicBezTo>
                  <a:cubicBezTo>
                    <a:pt x="775733" y="636446"/>
                    <a:pt x="999472" y="493973"/>
                    <a:pt x="999472" y="318223"/>
                  </a:cubicBezTo>
                  <a:cubicBezTo>
                    <a:pt x="999472" y="142473"/>
                    <a:pt x="775733" y="0"/>
                    <a:pt x="4997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3FAF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93701" y="50142"/>
              <a:ext cx="812071" cy="526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391692" y="6989984"/>
            <a:ext cx="1378328" cy="962321"/>
            <a:chOff x="0" y="0"/>
            <a:chExt cx="812800" cy="5674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567480"/>
            </a:xfrm>
            <a:custGeom>
              <a:avLst/>
              <a:gdLst/>
              <a:ahLst/>
              <a:cxnLst/>
              <a:rect r="r" b="b" t="t" l="l"/>
              <a:pathLst>
                <a:path h="567480" w="812800">
                  <a:moveTo>
                    <a:pt x="406400" y="0"/>
                  </a:moveTo>
                  <a:cubicBezTo>
                    <a:pt x="181951" y="0"/>
                    <a:pt x="0" y="127035"/>
                    <a:pt x="0" y="283740"/>
                  </a:cubicBezTo>
                  <a:cubicBezTo>
                    <a:pt x="0" y="440446"/>
                    <a:pt x="181951" y="567480"/>
                    <a:pt x="406400" y="567480"/>
                  </a:cubicBezTo>
                  <a:cubicBezTo>
                    <a:pt x="630849" y="567480"/>
                    <a:pt x="812800" y="440446"/>
                    <a:pt x="812800" y="283740"/>
                  </a:cubicBezTo>
                  <a:cubicBezTo>
                    <a:pt x="812800" y="12703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43676"/>
              <a:ext cx="660400" cy="470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391692" y="8584534"/>
            <a:ext cx="1530728" cy="962321"/>
            <a:chOff x="0" y="0"/>
            <a:chExt cx="902670" cy="56748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02670" cy="567480"/>
            </a:xfrm>
            <a:custGeom>
              <a:avLst/>
              <a:gdLst/>
              <a:ahLst/>
              <a:cxnLst/>
              <a:rect r="r" b="b" t="t" l="l"/>
              <a:pathLst>
                <a:path h="567480" w="902670">
                  <a:moveTo>
                    <a:pt x="451335" y="0"/>
                  </a:moveTo>
                  <a:cubicBezTo>
                    <a:pt x="202070" y="0"/>
                    <a:pt x="0" y="127035"/>
                    <a:pt x="0" y="283740"/>
                  </a:cubicBezTo>
                  <a:cubicBezTo>
                    <a:pt x="0" y="440446"/>
                    <a:pt x="202070" y="567480"/>
                    <a:pt x="451335" y="567480"/>
                  </a:cubicBezTo>
                  <a:cubicBezTo>
                    <a:pt x="700601" y="567480"/>
                    <a:pt x="902670" y="440446"/>
                    <a:pt x="902670" y="283740"/>
                  </a:cubicBezTo>
                  <a:cubicBezTo>
                    <a:pt x="902670" y="127035"/>
                    <a:pt x="700601" y="0"/>
                    <a:pt x="4513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84625" y="43676"/>
              <a:ext cx="733420" cy="470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767848" y="6988782"/>
            <a:ext cx="1378328" cy="903934"/>
            <a:chOff x="0" y="0"/>
            <a:chExt cx="812800" cy="53305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533050"/>
            </a:xfrm>
            <a:custGeom>
              <a:avLst/>
              <a:gdLst/>
              <a:ahLst/>
              <a:cxnLst/>
              <a:rect r="r" b="b" t="t" l="l"/>
              <a:pathLst>
                <a:path h="533050" w="812800">
                  <a:moveTo>
                    <a:pt x="406400" y="0"/>
                  </a:moveTo>
                  <a:cubicBezTo>
                    <a:pt x="181951" y="0"/>
                    <a:pt x="0" y="119327"/>
                    <a:pt x="0" y="266525"/>
                  </a:cubicBezTo>
                  <a:cubicBezTo>
                    <a:pt x="0" y="413722"/>
                    <a:pt x="181951" y="533050"/>
                    <a:pt x="406400" y="533050"/>
                  </a:cubicBezTo>
                  <a:cubicBezTo>
                    <a:pt x="630849" y="533050"/>
                    <a:pt x="812800" y="413722"/>
                    <a:pt x="812800" y="266525"/>
                  </a:cubicBezTo>
                  <a:cubicBezTo>
                    <a:pt x="812800" y="11932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3FAFD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40448"/>
              <a:ext cx="660400" cy="442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069651" y="8488535"/>
            <a:ext cx="1378328" cy="903934"/>
            <a:chOff x="0" y="0"/>
            <a:chExt cx="812800" cy="53305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533050"/>
            </a:xfrm>
            <a:custGeom>
              <a:avLst/>
              <a:gdLst/>
              <a:ahLst/>
              <a:cxnLst/>
              <a:rect r="r" b="b" t="t" l="l"/>
              <a:pathLst>
                <a:path h="533050" w="812800">
                  <a:moveTo>
                    <a:pt x="406400" y="0"/>
                  </a:moveTo>
                  <a:cubicBezTo>
                    <a:pt x="181951" y="0"/>
                    <a:pt x="0" y="119327"/>
                    <a:pt x="0" y="266525"/>
                  </a:cubicBezTo>
                  <a:cubicBezTo>
                    <a:pt x="0" y="413722"/>
                    <a:pt x="181951" y="533050"/>
                    <a:pt x="406400" y="533050"/>
                  </a:cubicBezTo>
                  <a:cubicBezTo>
                    <a:pt x="630849" y="533050"/>
                    <a:pt x="812800" y="413722"/>
                    <a:pt x="812800" y="266525"/>
                  </a:cubicBezTo>
                  <a:cubicBezTo>
                    <a:pt x="812800" y="11932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3FAFD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40448"/>
              <a:ext cx="660400" cy="442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326973" y="3180802"/>
            <a:ext cx="8087318" cy="90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4400" b="true">
                <a:solidFill>
                  <a:srgbClr val="FEFEF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Validación cruzada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0" y="-131296"/>
            <a:ext cx="13173803" cy="10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5364" spc="3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Mejora de Rendimiento Académico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047037" y="163979"/>
            <a:ext cx="501866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Entrenamiento. Evaluación.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330329" y="3180802"/>
            <a:ext cx="6170024" cy="90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44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 Folds x 3 repeats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37263" y="4839690"/>
            <a:ext cx="8087318" cy="90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44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 = 500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940391" y="9502803"/>
            <a:ext cx="421005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59590" y="1980989"/>
            <a:ext cx="9573383" cy="8650857"/>
          </a:xfrm>
          <a:custGeom>
            <a:avLst/>
            <a:gdLst/>
            <a:ahLst/>
            <a:cxnLst/>
            <a:rect r="r" b="b" t="t" l="l"/>
            <a:pathLst>
              <a:path h="8650857" w="9573383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02496" y="7903593"/>
            <a:ext cx="7315200" cy="3022138"/>
          </a:xfrm>
          <a:custGeom>
            <a:avLst/>
            <a:gdLst/>
            <a:ahLst/>
            <a:cxnLst/>
            <a:rect r="r" b="b" t="t" l="l"/>
            <a:pathLst>
              <a:path h="3022138" w="7315200">
                <a:moveTo>
                  <a:pt x="0" y="0"/>
                </a:moveTo>
                <a:lnTo>
                  <a:pt x="7315200" y="0"/>
                </a:lnTo>
                <a:lnTo>
                  <a:pt x="7315200" y="3022138"/>
                </a:lnTo>
                <a:lnTo>
                  <a:pt x="0" y="3022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28130" y="-4153581"/>
            <a:ext cx="9573383" cy="8650857"/>
          </a:xfrm>
          <a:custGeom>
            <a:avLst/>
            <a:gdLst/>
            <a:ahLst/>
            <a:cxnLst/>
            <a:rect r="r" b="b" t="t" l="l"/>
            <a:pathLst>
              <a:path h="8650857" w="9573383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34284" y="2490093"/>
            <a:ext cx="6225016" cy="5760969"/>
          </a:xfrm>
          <a:custGeom>
            <a:avLst/>
            <a:gdLst/>
            <a:ahLst/>
            <a:cxnLst/>
            <a:rect r="r" b="b" t="t" l="l"/>
            <a:pathLst>
              <a:path h="5760969" w="6225016">
                <a:moveTo>
                  <a:pt x="0" y="0"/>
                </a:moveTo>
                <a:lnTo>
                  <a:pt x="6225016" y="0"/>
                </a:lnTo>
                <a:lnTo>
                  <a:pt x="6225016" y="5760970"/>
                </a:lnTo>
                <a:lnTo>
                  <a:pt x="0" y="57609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8024" y="3503629"/>
            <a:ext cx="9886145" cy="398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2"/>
              </a:lnSpc>
            </a:pPr>
            <a:r>
              <a:rPr lang="en-US" sz="1080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DESCRIPCIÓN</a:t>
            </a:r>
          </a:p>
          <a:p>
            <a:pPr algn="ctr">
              <a:lnSpc>
                <a:spcPts val="10262"/>
              </a:lnSpc>
            </a:pPr>
            <a:r>
              <a:rPr lang="en-US" sz="1080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DATASET</a:t>
            </a:r>
          </a:p>
          <a:p>
            <a:pPr algn="ctr">
              <a:lnSpc>
                <a:spcPts val="1026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038856" y="9502803"/>
            <a:ext cx="22407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E5C8">
                <a:alpha val="100000"/>
              </a:srgbClr>
            </a:gs>
            <a:gs pos="100000">
              <a:srgbClr val="7CA3AB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42137" y="-850618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4741">
            <a:off x="14274940" y="1831651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1532" y="1243107"/>
            <a:ext cx="14353857" cy="8594372"/>
          </a:xfrm>
          <a:custGeom>
            <a:avLst/>
            <a:gdLst/>
            <a:ahLst/>
            <a:cxnLst/>
            <a:rect r="r" b="b" t="t" l="l"/>
            <a:pathLst>
              <a:path h="8594372" w="14353857">
                <a:moveTo>
                  <a:pt x="0" y="0"/>
                </a:moveTo>
                <a:lnTo>
                  <a:pt x="14353858" y="0"/>
                </a:lnTo>
                <a:lnTo>
                  <a:pt x="14353858" y="8594372"/>
                </a:lnTo>
                <a:lnTo>
                  <a:pt x="0" y="8594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31296"/>
            <a:ext cx="13173803" cy="10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5364" spc="3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Mejora de Rendimiento Académico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47037" y="163979"/>
            <a:ext cx="501866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Entrenamiento. Evaluación.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21877" y="9502803"/>
            <a:ext cx="45803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BDBB9">
                <a:alpha val="100000"/>
              </a:srgbClr>
            </a:gs>
            <a:gs pos="100000">
              <a:srgbClr val="00779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53496" y="687775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84741">
            <a:off x="14065661" y="-4332491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18783" y="4267205"/>
            <a:ext cx="3990054" cy="960238"/>
            <a:chOff x="0" y="0"/>
            <a:chExt cx="1050878" cy="2529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0878" cy="252902"/>
            </a:xfrm>
            <a:custGeom>
              <a:avLst/>
              <a:gdLst/>
              <a:ahLst/>
              <a:cxnLst/>
              <a:rect r="r" b="b" t="t" l="l"/>
              <a:pathLst>
                <a:path h="252902" w="1050878">
                  <a:moveTo>
                    <a:pt x="98956" y="0"/>
                  </a:moveTo>
                  <a:lnTo>
                    <a:pt x="951923" y="0"/>
                  </a:lnTo>
                  <a:cubicBezTo>
                    <a:pt x="978168" y="0"/>
                    <a:pt x="1003337" y="10426"/>
                    <a:pt x="1021895" y="28983"/>
                  </a:cubicBezTo>
                  <a:cubicBezTo>
                    <a:pt x="1040453" y="47541"/>
                    <a:pt x="1050878" y="72711"/>
                    <a:pt x="1050878" y="98956"/>
                  </a:cubicBezTo>
                  <a:lnTo>
                    <a:pt x="1050878" y="153947"/>
                  </a:lnTo>
                  <a:cubicBezTo>
                    <a:pt x="1050878" y="180191"/>
                    <a:pt x="1040453" y="205361"/>
                    <a:pt x="1021895" y="223919"/>
                  </a:cubicBezTo>
                  <a:cubicBezTo>
                    <a:pt x="1003337" y="242477"/>
                    <a:pt x="978168" y="252902"/>
                    <a:pt x="951923" y="252902"/>
                  </a:cubicBezTo>
                  <a:lnTo>
                    <a:pt x="98956" y="252902"/>
                  </a:lnTo>
                  <a:cubicBezTo>
                    <a:pt x="72711" y="252902"/>
                    <a:pt x="47541" y="242477"/>
                    <a:pt x="28983" y="223919"/>
                  </a:cubicBezTo>
                  <a:cubicBezTo>
                    <a:pt x="10426" y="205361"/>
                    <a:pt x="0" y="180191"/>
                    <a:pt x="0" y="153947"/>
                  </a:cubicBezTo>
                  <a:lnTo>
                    <a:pt x="0" y="98956"/>
                  </a:lnTo>
                  <a:cubicBezTo>
                    <a:pt x="0" y="72711"/>
                    <a:pt x="10426" y="47541"/>
                    <a:pt x="28983" y="28983"/>
                  </a:cubicBezTo>
                  <a:cubicBezTo>
                    <a:pt x="47541" y="10426"/>
                    <a:pt x="72711" y="0"/>
                    <a:pt x="98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050878" cy="26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73676" y="4267205"/>
            <a:ext cx="4169841" cy="960238"/>
            <a:chOff x="0" y="0"/>
            <a:chExt cx="1098230" cy="2529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8230" cy="252902"/>
            </a:xfrm>
            <a:custGeom>
              <a:avLst/>
              <a:gdLst/>
              <a:ahLst/>
              <a:cxnLst/>
              <a:rect r="r" b="b" t="t" l="l"/>
              <a:pathLst>
                <a:path h="252902" w="1098230">
                  <a:moveTo>
                    <a:pt x="94689" y="0"/>
                  </a:moveTo>
                  <a:lnTo>
                    <a:pt x="1003541" y="0"/>
                  </a:lnTo>
                  <a:cubicBezTo>
                    <a:pt x="1055836" y="0"/>
                    <a:pt x="1098230" y="42394"/>
                    <a:pt x="1098230" y="94689"/>
                  </a:cubicBezTo>
                  <a:lnTo>
                    <a:pt x="1098230" y="158213"/>
                  </a:lnTo>
                  <a:cubicBezTo>
                    <a:pt x="1098230" y="210508"/>
                    <a:pt x="1055836" y="252902"/>
                    <a:pt x="1003541" y="252902"/>
                  </a:cubicBezTo>
                  <a:lnTo>
                    <a:pt x="94689" y="252902"/>
                  </a:lnTo>
                  <a:cubicBezTo>
                    <a:pt x="69576" y="252902"/>
                    <a:pt x="45491" y="242926"/>
                    <a:pt x="27734" y="225168"/>
                  </a:cubicBezTo>
                  <a:cubicBezTo>
                    <a:pt x="9976" y="207411"/>
                    <a:pt x="0" y="183326"/>
                    <a:pt x="0" y="158213"/>
                  </a:cubicBezTo>
                  <a:lnTo>
                    <a:pt x="0" y="94689"/>
                  </a:lnTo>
                  <a:cubicBezTo>
                    <a:pt x="0" y="42394"/>
                    <a:pt x="42394" y="0"/>
                    <a:pt x="94689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098230" cy="262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80386" y="6533576"/>
            <a:ext cx="11511306" cy="2724724"/>
            <a:chOff x="0" y="0"/>
            <a:chExt cx="3031784" cy="7176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31784" cy="717623"/>
            </a:xfrm>
            <a:custGeom>
              <a:avLst/>
              <a:gdLst/>
              <a:ahLst/>
              <a:cxnLst/>
              <a:rect r="r" b="b" t="t" l="l"/>
              <a:pathLst>
                <a:path h="717623" w="3031784">
                  <a:moveTo>
                    <a:pt x="34300" y="0"/>
                  </a:moveTo>
                  <a:lnTo>
                    <a:pt x="2997484" y="0"/>
                  </a:lnTo>
                  <a:cubicBezTo>
                    <a:pt x="3016428" y="0"/>
                    <a:pt x="3031784" y="15357"/>
                    <a:pt x="3031784" y="34300"/>
                  </a:cubicBezTo>
                  <a:lnTo>
                    <a:pt x="3031784" y="683323"/>
                  </a:lnTo>
                  <a:cubicBezTo>
                    <a:pt x="3031784" y="702266"/>
                    <a:pt x="3016428" y="717623"/>
                    <a:pt x="2997484" y="717623"/>
                  </a:cubicBezTo>
                  <a:lnTo>
                    <a:pt x="34300" y="717623"/>
                  </a:lnTo>
                  <a:cubicBezTo>
                    <a:pt x="15357" y="717623"/>
                    <a:pt x="0" y="702266"/>
                    <a:pt x="0" y="683323"/>
                  </a:cubicBezTo>
                  <a:lnTo>
                    <a:pt x="0" y="34300"/>
                  </a:lnTo>
                  <a:cubicBezTo>
                    <a:pt x="0" y="15357"/>
                    <a:pt x="15357" y="0"/>
                    <a:pt x="343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3031784" cy="727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25313" y="1370119"/>
            <a:ext cx="10440743" cy="2303218"/>
            <a:chOff x="0" y="0"/>
            <a:chExt cx="2749825" cy="6066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49825" cy="606609"/>
            </a:xfrm>
            <a:custGeom>
              <a:avLst/>
              <a:gdLst/>
              <a:ahLst/>
              <a:cxnLst/>
              <a:rect r="r" b="b" t="t" l="l"/>
              <a:pathLst>
                <a:path h="606609" w="2749825">
                  <a:moveTo>
                    <a:pt x="1374913" y="0"/>
                  </a:moveTo>
                  <a:lnTo>
                    <a:pt x="1508296" y="24888"/>
                  </a:lnTo>
                  <a:lnTo>
                    <a:pt x="1662347" y="6628"/>
                  </a:lnTo>
                  <a:lnTo>
                    <a:pt x="1769229" y="37056"/>
                  </a:lnTo>
                  <a:lnTo>
                    <a:pt x="1937222" y="26222"/>
                  </a:lnTo>
                  <a:lnTo>
                    <a:pt x="2012928" y="60861"/>
                  </a:lnTo>
                  <a:lnTo>
                    <a:pt x="2187516" y="57926"/>
                  </a:lnTo>
                  <a:lnTo>
                    <a:pt x="2228746" y="95261"/>
                  </a:lnTo>
                  <a:lnTo>
                    <a:pt x="2402299" y="100354"/>
                  </a:lnTo>
                  <a:lnTo>
                    <a:pt x="2407244" y="138754"/>
                  </a:lnTo>
                  <a:lnTo>
                    <a:pt x="2572182" y="151652"/>
                  </a:lnTo>
                  <a:lnTo>
                    <a:pt x="2540628" y="189438"/>
                  </a:lnTo>
                  <a:lnTo>
                    <a:pt x="2689733" y="209579"/>
                  </a:lnTo>
                  <a:lnTo>
                    <a:pt x="2623063" y="245099"/>
                  </a:lnTo>
                  <a:lnTo>
                    <a:pt x="2749825" y="271601"/>
                  </a:lnTo>
                  <a:lnTo>
                    <a:pt x="2650947" y="303304"/>
                  </a:lnTo>
                  <a:lnTo>
                    <a:pt x="2749825" y="335008"/>
                  </a:lnTo>
                  <a:lnTo>
                    <a:pt x="2623063" y="361509"/>
                  </a:lnTo>
                  <a:lnTo>
                    <a:pt x="2689733" y="397030"/>
                  </a:lnTo>
                  <a:lnTo>
                    <a:pt x="2540628" y="417171"/>
                  </a:lnTo>
                  <a:lnTo>
                    <a:pt x="2572182" y="454957"/>
                  </a:lnTo>
                  <a:lnTo>
                    <a:pt x="2407244" y="467855"/>
                  </a:lnTo>
                  <a:lnTo>
                    <a:pt x="2402299" y="506255"/>
                  </a:lnTo>
                  <a:lnTo>
                    <a:pt x="2228746" y="511348"/>
                  </a:lnTo>
                  <a:lnTo>
                    <a:pt x="2187516" y="548682"/>
                  </a:lnTo>
                  <a:lnTo>
                    <a:pt x="2012928" y="545748"/>
                  </a:lnTo>
                  <a:lnTo>
                    <a:pt x="1937222" y="580387"/>
                  </a:lnTo>
                  <a:lnTo>
                    <a:pt x="1769229" y="569553"/>
                  </a:lnTo>
                  <a:lnTo>
                    <a:pt x="1662347" y="599981"/>
                  </a:lnTo>
                  <a:lnTo>
                    <a:pt x="1508296" y="581721"/>
                  </a:lnTo>
                  <a:lnTo>
                    <a:pt x="1374913" y="606609"/>
                  </a:lnTo>
                  <a:lnTo>
                    <a:pt x="1241529" y="581721"/>
                  </a:lnTo>
                  <a:lnTo>
                    <a:pt x="1087479" y="599981"/>
                  </a:lnTo>
                  <a:lnTo>
                    <a:pt x="980596" y="569553"/>
                  </a:lnTo>
                  <a:lnTo>
                    <a:pt x="812603" y="580387"/>
                  </a:lnTo>
                  <a:lnTo>
                    <a:pt x="736897" y="545748"/>
                  </a:lnTo>
                  <a:lnTo>
                    <a:pt x="562309" y="548682"/>
                  </a:lnTo>
                  <a:lnTo>
                    <a:pt x="521079" y="511348"/>
                  </a:lnTo>
                  <a:lnTo>
                    <a:pt x="347525" y="506255"/>
                  </a:lnTo>
                  <a:lnTo>
                    <a:pt x="342579" y="467855"/>
                  </a:lnTo>
                  <a:lnTo>
                    <a:pt x="177645" y="454957"/>
                  </a:lnTo>
                  <a:lnTo>
                    <a:pt x="209197" y="417171"/>
                  </a:lnTo>
                  <a:lnTo>
                    <a:pt x="60090" y="397030"/>
                  </a:lnTo>
                  <a:lnTo>
                    <a:pt x="126763" y="361509"/>
                  </a:lnTo>
                  <a:lnTo>
                    <a:pt x="0" y="335008"/>
                  </a:lnTo>
                  <a:lnTo>
                    <a:pt x="98878" y="303304"/>
                  </a:lnTo>
                  <a:lnTo>
                    <a:pt x="0" y="271601"/>
                  </a:lnTo>
                  <a:lnTo>
                    <a:pt x="126763" y="245099"/>
                  </a:lnTo>
                  <a:lnTo>
                    <a:pt x="60090" y="209579"/>
                  </a:lnTo>
                  <a:lnTo>
                    <a:pt x="209197" y="189438"/>
                  </a:lnTo>
                  <a:lnTo>
                    <a:pt x="177645" y="151652"/>
                  </a:lnTo>
                  <a:lnTo>
                    <a:pt x="342579" y="138754"/>
                  </a:lnTo>
                  <a:lnTo>
                    <a:pt x="347525" y="100354"/>
                  </a:lnTo>
                  <a:lnTo>
                    <a:pt x="521079" y="95261"/>
                  </a:lnTo>
                  <a:lnTo>
                    <a:pt x="562309" y="57926"/>
                  </a:lnTo>
                  <a:lnTo>
                    <a:pt x="736897" y="60861"/>
                  </a:lnTo>
                  <a:lnTo>
                    <a:pt x="812603" y="26222"/>
                  </a:lnTo>
                  <a:lnTo>
                    <a:pt x="980596" y="37056"/>
                  </a:lnTo>
                  <a:lnTo>
                    <a:pt x="1087479" y="6628"/>
                  </a:lnTo>
                  <a:lnTo>
                    <a:pt x="1241529" y="24888"/>
                  </a:lnTo>
                  <a:lnTo>
                    <a:pt x="1374913" y="0"/>
                  </a:lnTo>
                  <a:close/>
                </a:path>
              </a:pathLst>
            </a:custGeom>
            <a:solidFill>
              <a:srgbClr val="FFFFFF">
                <a:alpha val="66667"/>
              </a:srgbClr>
            </a:solidFill>
            <a:ln w="19050" cap="sq">
              <a:solidFill>
                <a:srgbClr val="000000">
                  <a:alpha val="66667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515592" y="104214"/>
              <a:ext cx="1718641" cy="388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462985" y="6944841"/>
            <a:ext cx="3838687" cy="1902194"/>
            <a:chOff x="0" y="0"/>
            <a:chExt cx="1011012" cy="5009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1012" cy="500989"/>
            </a:xfrm>
            <a:custGeom>
              <a:avLst/>
              <a:gdLst/>
              <a:ahLst/>
              <a:cxnLst/>
              <a:rect r="r" b="b" t="t" l="l"/>
              <a:pathLst>
                <a:path h="500989" w="1011012">
                  <a:moveTo>
                    <a:pt x="201681" y="0"/>
                  </a:moveTo>
                  <a:lnTo>
                    <a:pt x="809331" y="0"/>
                  </a:lnTo>
                  <a:cubicBezTo>
                    <a:pt x="862820" y="0"/>
                    <a:pt x="914119" y="21249"/>
                    <a:pt x="951941" y="59071"/>
                  </a:cubicBezTo>
                  <a:cubicBezTo>
                    <a:pt x="989764" y="96894"/>
                    <a:pt x="1011012" y="148192"/>
                    <a:pt x="1011012" y="201681"/>
                  </a:cubicBezTo>
                  <a:lnTo>
                    <a:pt x="1011012" y="299308"/>
                  </a:lnTo>
                  <a:cubicBezTo>
                    <a:pt x="1011012" y="352797"/>
                    <a:pt x="989764" y="404096"/>
                    <a:pt x="951941" y="441918"/>
                  </a:cubicBezTo>
                  <a:cubicBezTo>
                    <a:pt x="914119" y="479741"/>
                    <a:pt x="862820" y="500989"/>
                    <a:pt x="809331" y="500989"/>
                  </a:cubicBezTo>
                  <a:lnTo>
                    <a:pt x="201681" y="500989"/>
                  </a:lnTo>
                  <a:cubicBezTo>
                    <a:pt x="148192" y="500989"/>
                    <a:pt x="96894" y="479741"/>
                    <a:pt x="59071" y="441918"/>
                  </a:cubicBezTo>
                  <a:cubicBezTo>
                    <a:pt x="21249" y="404096"/>
                    <a:pt x="0" y="352797"/>
                    <a:pt x="0" y="299308"/>
                  </a:cubicBezTo>
                  <a:lnTo>
                    <a:pt x="0" y="201681"/>
                  </a:lnTo>
                  <a:cubicBezTo>
                    <a:pt x="0" y="148192"/>
                    <a:pt x="21249" y="96894"/>
                    <a:pt x="59071" y="59071"/>
                  </a:cubicBezTo>
                  <a:cubicBezTo>
                    <a:pt x="96894" y="21249"/>
                    <a:pt x="148192" y="0"/>
                    <a:pt x="201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011012" cy="510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36748" y="6944841"/>
            <a:ext cx="3838687" cy="1902194"/>
            <a:chOff x="0" y="0"/>
            <a:chExt cx="1011012" cy="50098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1012" cy="500989"/>
            </a:xfrm>
            <a:custGeom>
              <a:avLst/>
              <a:gdLst/>
              <a:ahLst/>
              <a:cxnLst/>
              <a:rect r="r" b="b" t="t" l="l"/>
              <a:pathLst>
                <a:path h="500989" w="1011012">
                  <a:moveTo>
                    <a:pt x="201681" y="0"/>
                  </a:moveTo>
                  <a:lnTo>
                    <a:pt x="809331" y="0"/>
                  </a:lnTo>
                  <a:cubicBezTo>
                    <a:pt x="862820" y="0"/>
                    <a:pt x="914119" y="21249"/>
                    <a:pt x="951941" y="59071"/>
                  </a:cubicBezTo>
                  <a:cubicBezTo>
                    <a:pt x="989764" y="96894"/>
                    <a:pt x="1011012" y="148192"/>
                    <a:pt x="1011012" y="201681"/>
                  </a:cubicBezTo>
                  <a:lnTo>
                    <a:pt x="1011012" y="299308"/>
                  </a:lnTo>
                  <a:cubicBezTo>
                    <a:pt x="1011012" y="352797"/>
                    <a:pt x="989764" y="404096"/>
                    <a:pt x="951941" y="441918"/>
                  </a:cubicBezTo>
                  <a:cubicBezTo>
                    <a:pt x="914119" y="479741"/>
                    <a:pt x="862820" y="500989"/>
                    <a:pt x="809331" y="500989"/>
                  </a:cubicBezTo>
                  <a:lnTo>
                    <a:pt x="201681" y="500989"/>
                  </a:lnTo>
                  <a:cubicBezTo>
                    <a:pt x="148192" y="500989"/>
                    <a:pt x="96894" y="479741"/>
                    <a:pt x="59071" y="441918"/>
                  </a:cubicBezTo>
                  <a:cubicBezTo>
                    <a:pt x="21249" y="404096"/>
                    <a:pt x="0" y="352797"/>
                    <a:pt x="0" y="299308"/>
                  </a:cubicBezTo>
                  <a:lnTo>
                    <a:pt x="0" y="201681"/>
                  </a:lnTo>
                  <a:cubicBezTo>
                    <a:pt x="0" y="148192"/>
                    <a:pt x="21249" y="96894"/>
                    <a:pt x="59071" y="59071"/>
                  </a:cubicBezTo>
                  <a:cubicBezTo>
                    <a:pt x="96894" y="21249"/>
                    <a:pt x="148192" y="0"/>
                    <a:pt x="2016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011012" cy="510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896626" y="4140062"/>
            <a:ext cx="1491063" cy="1491063"/>
          </a:xfrm>
          <a:custGeom>
            <a:avLst/>
            <a:gdLst/>
            <a:ahLst/>
            <a:cxnLst/>
            <a:rect r="r" b="b" t="t" l="l"/>
            <a:pathLst>
              <a:path h="1491063" w="1491063">
                <a:moveTo>
                  <a:pt x="0" y="0"/>
                </a:moveTo>
                <a:lnTo>
                  <a:pt x="1491064" y="0"/>
                </a:lnTo>
                <a:lnTo>
                  <a:pt x="1491064" y="1491063"/>
                </a:lnTo>
                <a:lnTo>
                  <a:pt x="0" y="1491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233142" y="1639038"/>
            <a:ext cx="8225085" cy="134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1"/>
              </a:lnSpc>
            </a:pPr>
            <a:r>
              <a:rPr lang="en-US" b="true" sz="6592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ÁRBOL DE DECISIÓN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05284" y="7207259"/>
            <a:ext cx="3554090" cy="187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b="true" sz="440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PRECISIÓN </a:t>
            </a:r>
          </a:p>
          <a:p>
            <a:pPr algn="ctr">
              <a:lnSpc>
                <a:spcPts val="7656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373654" y="4174300"/>
            <a:ext cx="4536986" cy="90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4400" b="true">
                <a:solidFill>
                  <a:srgbClr val="FEFEF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minsplit = 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0" y="-131296"/>
            <a:ext cx="13173803" cy="10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5364" spc="3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Mejora de Rendimiento Académico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47037" y="163979"/>
            <a:ext cx="501866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Entrenamiento. Evaluación.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73676" y="4178315"/>
            <a:ext cx="4524748" cy="90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44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maxdepth = 8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21850" y="6918458"/>
            <a:ext cx="3554090" cy="134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3"/>
              </a:lnSpc>
            </a:pPr>
            <a:r>
              <a:rPr lang="en-US" sz="659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66.13 %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78019" y="6543101"/>
            <a:ext cx="3554090" cy="21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20"/>
              </a:lnSpc>
            </a:pPr>
            <a:r>
              <a:rPr lang="en-US" b="true" sz="10299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=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970454" y="9502803"/>
            <a:ext cx="36087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FAF7F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BDBB9">
                <a:alpha val="100000"/>
              </a:srgbClr>
            </a:gs>
            <a:gs pos="50000">
              <a:srgbClr val="007792">
                <a:alpha val="100000"/>
              </a:srgbClr>
            </a:gs>
            <a:gs pos="100000">
              <a:srgbClr val="21343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29523" y="2168846"/>
            <a:ext cx="13765929" cy="7089454"/>
          </a:xfrm>
          <a:custGeom>
            <a:avLst/>
            <a:gdLst/>
            <a:ahLst/>
            <a:cxnLst/>
            <a:rect r="r" b="b" t="t" l="l"/>
            <a:pathLst>
              <a:path h="7089454" w="13765929">
                <a:moveTo>
                  <a:pt x="0" y="0"/>
                </a:moveTo>
                <a:lnTo>
                  <a:pt x="13765930" y="0"/>
                </a:lnTo>
                <a:lnTo>
                  <a:pt x="13765930" y="7089454"/>
                </a:lnTo>
                <a:lnTo>
                  <a:pt x="0" y="7089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31296"/>
            <a:ext cx="13173803" cy="10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5364" spc="3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Mejora de Rendimiento Académico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82092" y="343397"/>
            <a:ext cx="501866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Visualización.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30449" y="9502803"/>
            <a:ext cx="44088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E6E6E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E5C8">
                <a:alpha val="100000"/>
              </a:srgbClr>
            </a:gs>
            <a:gs pos="100000">
              <a:srgbClr val="7CA3AB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57600" y="1245184"/>
            <a:ext cx="10972800" cy="8229600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name="TextBox 4" id="4"/>
          <p:cNvSpPr txBox="true"/>
          <p:nvPr/>
        </p:nvSpPr>
        <p:spPr>
          <a:xfrm rot="0">
            <a:off x="0" y="-131296"/>
            <a:ext cx="13173803" cy="10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5364" spc="3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Mejora de Rendimiento Académico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82092" y="343397"/>
            <a:ext cx="501866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Visualización.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36581" y="9502803"/>
            <a:ext cx="428625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E5C8">
                <a:alpha val="100000"/>
              </a:srgbClr>
            </a:gs>
            <a:gs pos="100000">
              <a:srgbClr val="7CA3AB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1182" y="1519188"/>
            <a:ext cx="13454850" cy="8374426"/>
          </a:xfrm>
          <a:custGeom>
            <a:avLst/>
            <a:gdLst/>
            <a:ahLst/>
            <a:cxnLst/>
            <a:rect r="r" b="b" t="t" l="l"/>
            <a:pathLst>
              <a:path h="8374426" w="13454850">
                <a:moveTo>
                  <a:pt x="0" y="0"/>
                </a:moveTo>
                <a:lnTo>
                  <a:pt x="13454850" y="0"/>
                </a:lnTo>
                <a:lnTo>
                  <a:pt x="13454850" y="8374426"/>
                </a:lnTo>
                <a:lnTo>
                  <a:pt x="0" y="8374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3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17367" y="6959243"/>
            <a:ext cx="820886" cy="1465868"/>
          </a:xfrm>
          <a:custGeom>
            <a:avLst/>
            <a:gdLst/>
            <a:ahLst/>
            <a:cxnLst/>
            <a:rect r="r" b="b" t="t" l="l"/>
            <a:pathLst>
              <a:path h="1465868" w="820886">
                <a:moveTo>
                  <a:pt x="0" y="0"/>
                </a:moveTo>
                <a:lnTo>
                  <a:pt x="820886" y="0"/>
                </a:lnTo>
                <a:lnTo>
                  <a:pt x="820886" y="1465868"/>
                </a:lnTo>
                <a:lnTo>
                  <a:pt x="0" y="146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131296"/>
            <a:ext cx="13173803" cy="10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5364" spc="3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Mejora de Rendimiento Académico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82092" y="343397"/>
            <a:ext cx="501866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Visualización.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38835" y="6026844"/>
            <a:ext cx="7385455" cy="54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7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Probabilidad de Mejora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60026" y="6816368"/>
            <a:ext cx="1244132" cy="54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7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30%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09497" y="7602749"/>
            <a:ext cx="1244132" cy="54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7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40%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923218" y="5706401"/>
            <a:ext cx="5177772" cy="3809938"/>
            <a:chOff x="0" y="0"/>
            <a:chExt cx="1363693" cy="10034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3693" cy="1003441"/>
            </a:xfrm>
            <a:custGeom>
              <a:avLst/>
              <a:gdLst/>
              <a:ahLst/>
              <a:cxnLst/>
              <a:rect r="r" b="b" t="t" l="l"/>
              <a:pathLst>
                <a:path h="1003441" w="1363693">
                  <a:moveTo>
                    <a:pt x="76256" y="0"/>
                  </a:moveTo>
                  <a:lnTo>
                    <a:pt x="1287437" y="0"/>
                  </a:lnTo>
                  <a:cubicBezTo>
                    <a:pt x="1329552" y="0"/>
                    <a:pt x="1363693" y="34141"/>
                    <a:pt x="1363693" y="76256"/>
                  </a:cubicBezTo>
                  <a:lnTo>
                    <a:pt x="1363693" y="927184"/>
                  </a:lnTo>
                  <a:cubicBezTo>
                    <a:pt x="1363693" y="969299"/>
                    <a:pt x="1329552" y="1003441"/>
                    <a:pt x="1287437" y="1003441"/>
                  </a:cubicBezTo>
                  <a:lnTo>
                    <a:pt x="76256" y="1003441"/>
                  </a:lnTo>
                  <a:cubicBezTo>
                    <a:pt x="34141" y="1003441"/>
                    <a:pt x="0" y="969299"/>
                    <a:pt x="0" y="927184"/>
                  </a:cubicBezTo>
                  <a:lnTo>
                    <a:pt x="0" y="76256"/>
                  </a:lnTo>
                  <a:cubicBezTo>
                    <a:pt x="0" y="34141"/>
                    <a:pt x="34141" y="0"/>
                    <a:pt x="76256" y="0"/>
                  </a:cubicBezTo>
                  <a:close/>
                </a:path>
              </a:pathLst>
            </a:custGeom>
            <a:solidFill>
              <a:srgbClr val="6FC2BF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363693" cy="1012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265035" y="8046641"/>
            <a:ext cx="1384753" cy="1211659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485918" y="8299291"/>
            <a:ext cx="923578" cy="808131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03961" y="6706614"/>
            <a:ext cx="1106902" cy="110690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AF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551431" y="6863788"/>
            <a:ext cx="792553" cy="79255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173803" y="6789210"/>
            <a:ext cx="1244132" cy="54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7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27%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19377" y="5818887"/>
            <a:ext cx="7385455" cy="613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Probabilidad de Mejora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73803" y="8236784"/>
            <a:ext cx="1244132" cy="54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7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38%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926818" y="9502803"/>
            <a:ext cx="44815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E5C8">
                <a:alpha val="100000"/>
              </a:srgbClr>
            </a:gs>
            <a:gs pos="100000">
              <a:srgbClr val="7CA3AB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7470" y="1521293"/>
            <a:ext cx="13454850" cy="8370215"/>
          </a:xfrm>
          <a:custGeom>
            <a:avLst/>
            <a:gdLst/>
            <a:ahLst/>
            <a:cxnLst/>
            <a:rect r="r" b="b" t="t" l="l"/>
            <a:pathLst>
              <a:path h="8370215" w="13454850">
                <a:moveTo>
                  <a:pt x="0" y="0"/>
                </a:moveTo>
                <a:lnTo>
                  <a:pt x="13454850" y="0"/>
                </a:lnTo>
                <a:lnTo>
                  <a:pt x="13454850" y="8370216"/>
                </a:lnTo>
                <a:lnTo>
                  <a:pt x="0" y="8370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8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31296"/>
            <a:ext cx="13173803" cy="10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5364" spc="3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Mejora de Rendimiento Académico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82092" y="343397"/>
            <a:ext cx="501866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Visualización.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923218" y="5706401"/>
            <a:ext cx="5177772" cy="3809938"/>
            <a:chOff x="0" y="0"/>
            <a:chExt cx="1363693" cy="10034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3693" cy="1003441"/>
            </a:xfrm>
            <a:custGeom>
              <a:avLst/>
              <a:gdLst/>
              <a:ahLst/>
              <a:cxnLst/>
              <a:rect r="r" b="b" t="t" l="l"/>
              <a:pathLst>
                <a:path h="1003441" w="1363693">
                  <a:moveTo>
                    <a:pt x="76256" y="0"/>
                  </a:moveTo>
                  <a:lnTo>
                    <a:pt x="1287437" y="0"/>
                  </a:lnTo>
                  <a:cubicBezTo>
                    <a:pt x="1329552" y="0"/>
                    <a:pt x="1363693" y="34141"/>
                    <a:pt x="1363693" y="76256"/>
                  </a:cubicBezTo>
                  <a:lnTo>
                    <a:pt x="1363693" y="927184"/>
                  </a:lnTo>
                  <a:cubicBezTo>
                    <a:pt x="1363693" y="969299"/>
                    <a:pt x="1329552" y="1003441"/>
                    <a:pt x="1287437" y="1003441"/>
                  </a:cubicBezTo>
                  <a:lnTo>
                    <a:pt x="76256" y="1003441"/>
                  </a:lnTo>
                  <a:cubicBezTo>
                    <a:pt x="34141" y="1003441"/>
                    <a:pt x="0" y="969299"/>
                    <a:pt x="0" y="927184"/>
                  </a:cubicBezTo>
                  <a:lnTo>
                    <a:pt x="0" y="76256"/>
                  </a:lnTo>
                  <a:cubicBezTo>
                    <a:pt x="0" y="34141"/>
                    <a:pt x="34141" y="0"/>
                    <a:pt x="76256" y="0"/>
                  </a:cubicBezTo>
                  <a:close/>
                </a:path>
              </a:pathLst>
            </a:custGeom>
            <a:solidFill>
              <a:srgbClr val="6FC2BF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363693" cy="1012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65035" y="8046641"/>
            <a:ext cx="1384753" cy="1211659"/>
            <a:chOff x="0" y="0"/>
            <a:chExt cx="81280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17154" y="8337391"/>
            <a:ext cx="880515" cy="770451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E96F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320675"/>
              <a:ext cx="558800" cy="339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03961" y="6706614"/>
            <a:ext cx="1106902" cy="110690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AF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84319" y="6886972"/>
            <a:ext cx="746185" cy="74618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96F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173803" y="6789210"/>
            <a:ext cx="1244132" cy="54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7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35%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19377" y="5818887"/>
            <a:ext cx="7385455" cy="613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Probabilidad de Mejora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73803" y="8236784"/>
            <a:ext cx="1244132" cy="54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8"/>
              </a:lnSpc>
            </a:pPr>
            <a:r>
              <a:rPr lang="en-US" sz="27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45%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929140" y="9502803"/>
            <a:ext cx="44350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E5C8">
                <a:alpha val="100000"/>
              </a:srgbClr>
            </a:gs>
            <a:gs pos="100000">
              <a:srgbClr val="7CA3AB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1420" y="-8764781"/>
            <a:ext cx="23280511" cy="9608502"/>
          </a:xfrm>
          <a:custGeom>
            <a:avLst/>
            <a:gdLst/>
            <a:ahLst/>
            <a:cxnLst/>
            <a:rect r="r" b="b" t="t" l="l"/>
            <a:pathLst>
              <a:path h="9608502" w="23280511">
                <a:moveTo>
                  <a:pt x="0" y="0"/>
                </a:moveTo>
                <a:lnTo>
                  <a:pt x="23280511" y="0"/>
                </a:lnTo>
                <a:lnTo>
                  <a:pt x="23280511" y="9608502"/>
                </a:lnTo>
                <a:lnTo>
                  <a:pt x="0" y="960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158" y="1028700"/>
            <a:ext cx="10360399" cy="6445168"/>
          </a:xfrm>
          <a:custGeom>
            <a:avLst/>
            <a:gdLst/>
            <a:ahLst/>
            <a:cxnLst/>
            <a:rect r="r" b="b" t="t" l="l"/>
            <a:pathLst>
              <a:path h="6445168" w="10360399">
                <a:moveTo>
                  <a:pt x="0" y="0"/>
                </a:moveTo>
                <a:lnTo>
                  <a:pt x="10360398" y="0"/>
                </a:lnTo>
                <a:lnTo>
                  <a:pt x="10360398" y="6445168"/>
                </a:lnTo>
                <a:lnTo>
                  <a:pt x="0" y="6445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8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31296"/>
            <a:ext cx="13173803" cy="103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5364" spc="3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Mejora de Rendimiento Académico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82092" y="343397"/>
            <a:ext cx="501866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17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Visualización.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33294" y="3931998"/>
            <a:ext cx="9767461" cy="6091409"/>
          </a:xfrm>
          <a:custGeom>
            <a:avLst/>
            <a:gdLst/>
            <a:ahLst/>
            <a:cxnLst/>
            <a:rect r="r" b="b" t="t" l="l"/>
            <a:pathLst>
              <a:path h="6091409" w="9767461">
                <a:moveTo>
                  <a:pt x="0" y="0"/>
                </a:moveTo>
                <a:lnTo>
                  <a:pt x="9767461" y="0"/>
                </a:lnTo>
                <a:lnTo>
                  <a:pt x="9767461" y="6091409"/>
                </a:lnTo>
                <a:lnTo>
                  <a:pt x="0" y="6091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4" t="-4485" r="-12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41892" y="9564302"/>
            <a:ext cx="43481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62060" y="4695577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2481" y="-4809539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84741">
            <a:off x="8618816" y="5143500"/>
            <a:ext cx="7581519" cy="8229600"/>
          </a:xfrm>
          <a:custGeom>
            <a:avLst/>
            <a:gdLst/>
            <a:ahLst/>
            <a:cxnLst/>
            <a:rect r="r" b="b" t="t" l="l"/>
            <a:pathLst>
              <a:path h="8229600" w="7581519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2481" y="2981295"/>
            <a:ext cx="6782931" cy="5829082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587B5B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33627" y="2981295"/>
            <a:ext cx="6782931" cy="582908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587B5B"/>
            </a:solidFill>
            <a:ln w="762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81932" y="525481"/>
            <a:ext cx="16724136" cy="156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44"/>
              </a:lnSpc>
            </a:pPr>
            <a:r>
              <a:rPr lang="en-US" sz="8164" spc="47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CONCLUSIONES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1219" y="4072644"/>
            <a:ext cx="7385455" cy="2705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36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Randon Forest</a:t>
            </a:r>
          </a:p>
          <a:p>
            <a:pPr algn="ctr">
              <a:lnSpc>
                <a:spcPts val="7482"/>
              </a:lnSpc>
            </a:pPr>
            <a:r>
              <a:rPr lang="en-US" sz="43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XGBoost</a:t>
            </a:r>
          </a:p>
          <a:p>
            <a:pPr algn="ctr">
              <a:lnSpc>
                <a:spcPts val="8699"/>
              </a:lnSpc>
            </a:pPr>
            <a:r>
              <a:rPr lang="en-US" sz="4999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Árbol de decisión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32365" y="3871393"/>
            <a:ext cx="7385455" cy="387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</a:pPr>
            <a:r>
              <a:rPr lang="en-US" sz="36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Asistencia 99%</a:t>
            </a:r>
          </a:p>
          <a:p>
            <a:pPr algn="ctr">
              <a:lnSpc>
                <a:spcPts val="6264"/>
              </a:lnSpc>
            </a:pPr>
            <a:r>
              <a:rPr lang="en-US" sz="36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+</a:t>
            </a:r>
          </a:p>
          <a:p>
            <a:pPr algn="ctr">
              <a:lnSpc>
                <a:spcPts val="6264"/>
              </a:lnSpc>
            </a:pPr>
            <a:r>
              <a:rPr lang="en-US" sz="36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Estudio 30h</a:t>
            </a:r>
          </a:p>
          <a:p>
            <a:pPr algn="ctr">
              <a:lnSpc>
                <a:spcPts val="6264"/>
              </a:lnSpc>
            </a:pPr>
            <a:r>
              <a:rPr lang="en-US" sz="36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=</a:t>
            </a:r>
          </a:p>
          <a:p>
            <a:pPr algn="ctr">
              <a:lnSpc>
                <a:spcPts val="6264"/>
              </a:lnSpc>
            </a:pPr>
            <a:r>
              <a:rPr lang="en-US" sz="3600" b="tru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100% Mejora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39974" y="9502803"/>
            <a:ext cx="42183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0121" y="7742682"/>
            <a:ext cx="2783774" cy="2110607"/>
          </a:xfrm>
          <a:custGeom>
            <a:avLst/>
            <a:gdLst/>
            <a:ahLst/>
            <a:cxnLst/>
            <a:rect r="r" b="b" t="t" l="l"/>
            <a:pathLst>
              <a:path h="2110607" w="2783774">
                <a:moveTo>
                  <a:pt x="0" y="0"/>
                </a:moveTo>
                <a:lnTo>
                  <a:pt x="2783775" y="0"/>
                </a:lnTo>
                <a:lnTo>
                  <a:pt x="2783775" y="2110607"/>
                </a:lnTo>
                <a:lnTo>
                  <a:pt x="0" y="2110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6341"/>
            <a:ext cx="16724136" cy="156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44"/>
              </a:lnSpc>
            </a:pPr>
            <a:r>
              <a:rPr lang="en-US" sz="8164" spc="47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REFLEXIÓN FINAL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90768" y="4440557"/>
            <a:ext cx="7385455" cy="70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b="true" sz="35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¿DATOS REALES?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20792" y="4189653"/>
            <a:ext cx="7123208" cy="217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b="true" sz="3375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POCA VARIABILIDAD</a:t>
            </a:r>
          </a:p>
          <a:p>
            <a:pPr algn="ctr">
              <a:lnSpc>
                <a:spcPts val="5873"/>
              </a:lnSpc>
            </a:pPr>
            <a:r>
              <a:rPr lang="en-US" b="true" sz="3375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DESBALANCEO</a:t>
            </a:r>
          </a:p>
          <a:p>
            <a:pPr algn="ctr">
              <a:lnSpc>
                <a:spcPts val="587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576696" y="7849354"/>
            <a:ext cx="7123208" cy="217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b="true" sz="3375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VERIFICAR CALIDAD Y ORIGEN DEL CONJUNTO DE DATOS</a:t>
            </a:r>
          </a:p>
          <a:p>
            <a:pPr algn="ctr">
              <a:lnSpc>
                <a:spcPts val="587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934438" y="9502803"/>
            <a:ext cx="43291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48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36631" y="1939313"/>
            <a:ext cx="9573383" cy="8650857"/>
          </a:xfrm>
          <a:custGeom>
            <a:avLst/>
            <a:gdLst/>
            <a:ahLst/>
            <a:cxnLst/>
            <a:rect r="r" b="b" t="t" l="l"/>
            <a:pathLst>
              <a:path h="8650857" w="9573383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28900" y="8518309"/>
            <a:ext cx="7315200" cy="3022138"/>
          </a:xfrm>
          <a:custGeom>
            <a:avLst/>
            <a:gdLst/>
            <a:ahLst/>
            <a:cxnLst/>
            <a:rect r="r" b="b" t="t" l="l"/>
            <a:pathLst>
              <a:path h="3022138" w="7315200">
                <a:moveTo>
                  <a:pt x="0" y="0"/>
                </a:moveTo>
                <a:lnTo>
                  <a:pt x="7315200" y="0"/>
                </a:lnTo>
                <a:lnTo>
                  <a:pt x="7315200" y="3022139"/>
                </a:lnTo>
                <a:lnTo>
                  <a:pt x="0" y="3022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28130" y="-4153581"/>
            <a:ext cx="9573383" cy="8650857"/>
          </a:xfrm>
          <a:custGeom>
            <a:avLst/>
            <a:gdLst/>
            <a:ahLst/>
            <a:cxnLst/>
            <a:rect r="r" b="b" t="t" l="l"/>
            <a:pathLst>
              <a:path h="8650857" w="9573383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04600" y="2679443"/>
            <a:ext cx="3369201" cy="1301278"/>
          </a:xfrm>
          <a:custGeom>
            <a:avLst/>
            <a:gdLst/>
            <a:ahLst/>
            <a:cxnLst/>
            <a:rect r="r" b="b" t="t" l="l"/>
            <a:pathLst>
              <a:path h="1301278" w="3369201">
                <a:moveTo>
                  <a:pt x="0" y="0"/>
                </a:moveTo>
                <a:lnTo>
                  <a:pt x="3369201" y="0"/>
                </a:lnTo>
                <a:lnTo>
                  <a:pt x="3369201" y="1301278"/>
                </a:lnTo>
                <a:lnTo>
                  <a:pt x="0" y="1301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6972" y="560937"/>
            <a:ext cx="10934224" cy="4237012"/>
          </a:xfrm>
          <a:custGeom>
            <a:avLst/>
            <a:gdLst/>
            <a:ahLst/>
            <a:cxnLst/>
            <a:rect r="r" b="b" t="t" l="l"/>
            <a:pathLst>
              <a:path h="4237012" w="10934224">
                <a:moveTo>
                  <a:pt x="0" y="0"/>
                </a:moveTo>
                <a:lnTo>
                  <a:pt x="10934224" y="0"/>
                </a:lnTo>
                <a:lnTo>
                  <a:pt x="10934224" y="4237012"/>
                </a:lnTo>
                <a:lnTo>
                  <a:pt x="0" y="4237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52319">
            <a:off x="12110600" y="1075729"/>
            <a:ext cx="3208442" cy="1808395"/>
          </a:xfrm>
          <a:custGeom>
            <a:avLst/>
            <a:gdLst/>
            <a:ahLst/>
            <a:cxnLst/>
            <a:rect r="r" b="b" t="t" l="l"/>
            <a:pathLst>
              <a:path h="1808395" w="3208442">
                <a:moveTo>
                  <a:pt x="0" y="0"/>
                </a:moveTo>
                <a:lnTo>
                  <a:pt x="3208442" y="0"/>
                </a:lnTo>
                <a:lnTo>
                  <a:pt x="3208442" y="1808395"/>
                </a:lnTo>
                <a:lnTo>
                  <a:pt x="0" y="18083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714821" y="8199052"/>
            <a:ext cx="4807191" cy="1603177"/>
            <a:chOff x="0" y="0"/>
            <a:chExt cx="6409587" cy="213756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893917" y="0"/>
              <a:ext cx="4446740" cy="2137569"/>
              <a:chOff x="0" y="0"/>
              <a:chExt cx="1690851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69085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690851">
                    <a:moveTo>
                      <a:pt x="845425" y="0"/>
                    </a:moveTo>
                    <a:lnTo>
                      <a:pt x="927442" y="33348"/>
                    </a:lnTo>
                    <a:lnTo>
                      <a:pt x="1022167" y="8881"/>
                    </a:lnTo>
                    <a:lnTo>
                      <a:pt x="1087888" y="49652"/>
                    </a:lnTo>
                    <a:lnTo>
                      <a:pt x="1191186" y="35135"/>
                    </a:lnTo>
                    <a:lnTo>
                      <a:pt x="1237737" y="81548"/>
                    </a:lnTo>
                    <a:lnTo>
                      <a:pt x="1345090" y="77616"/>
                    </a:lnTo>
                    <a:lnTo>
                      <a:pt x="1370442" y="127641"/>
                    </a:lnTo>
                    <a:lnTo>
                      <a:pt x="1477159" y="134465"/>
                    </a:lnTo>
                    <a:lnTo>
                      <a:pt x="1480200" y="185918"/>
                    </a:lnTo>
                    <a:lnTo>
                      <a:pt x="1581619" y="203200"/>
                    </a:lnTo>
                    <a:lnTo>
                      <a:pt x="1562217" y="253830"/>
                    </a:lnTo>
                    <a:lnTo>
                      <a:pt x="1653900" y="280816"/>
                    </a:lnTo>
                    <a:lnTo>
                      <a:pt x="1612905" y="328411"/>
                    </a:lnTo>
                    <a:lnTo>
                      <a:pt x="1690851" y="363920"/>
                    </a:lnTo>
                    <a:lnTo>
                      <a:pt x="1630051" y="406400"/>
                    </a:lnTo>
                    <a:lnTo>
                      <a:pt x="1690851" y="448880"/>
                    </a:lnTo>
                    <a:lnTo>
                      <a:pt x="1612905" y="484389"/>
                    </a:lnTo>
                    <a:lnTo>
                      <a:pt x="1653900" y="531984"/>
                    </a:lnTo>
                    <a:lnTo>
                      <a:pt x="1562217" y="558970"/>
                    </a:lnTo>
                    <a:lnTo>
                      <a:pt x="1581619" y="609600"/>
                    </a:lnTo>
                    <a:lnTo>
                      <a:pt x="1480200" y="626882"/>
                    </a:lnTo>
                    <a:lnTo>
                      <a:pt x="1477159" y="678335"/>
                    </a:lnTo>
                    <a:lnTo>
                      <a:pt x="1370442" y="685159"/>
                    </a:lnTo>
                    <a:lnTo>
                      <a:pt x="1345090" y="735184"/>
                    </a:lnTo>
                    <a:lnTo>
                      <a:pt x="1237737" y="731252"/>
                    </a:lnTo>
                    <a:lnTo>
                      <a:pt x="1191186" y="777665"/>
                    </a:lnTo>
                    <a:lnTo>
                      <a:pt x="1087888" y="763148"/>
                    </a:lnTo>
                    <a:lnTo>
                      <a:pt x="1022167" y="803919"/>
                    </a:lnTo>
                    <a:lnTo>
                      <a:pt x="927442" y="779452"/>
                    </a:lnTo>
                    <a:lnTo>
                      <a:pt x="845425" y="812800"/>
                    </a:lnTo>
                    <a:lnTo>
                      <a:pt x="763408" y="779452"/>
                    </a:lnTo>
                    <a:lnTo>
                      <a:pt x="668684" y="803919"/>
                    </a:lnTo>
                    <a:lnTo>
                      <a:pt x="602963" y="763148"/>
                    </a:lnTo>
                    <a:lnTo>
                      <a:pt x="499665" y="777665"/>
                    </a:lnTo>
                    <a:lnTo>
                      <a:pt x="453114" y="731252"/>
                    </a:lnTo>
                    <a:lnTo>
                      <a:pt x="345760" y="735184"/>
                    </a:lnTo>
                    <a:lnTo>
                      <a:pt x="320408" y="685159"/>
                    </a:lnTo>
                    <a:lnTo>
                      <a:pt x="213691" y="678335"/>
                    </a:lnTo>
                    <a:lnTo>
                      <a:pt x="210650" y="626882"/>
                    </a:lnTo>
                    <a:lnTo>
                      <a:pt x="109233" y="609600"/>
                    </a:lnTo>
                    <a:lnTo>
                      <a:pt x="128634" y="558970"/>
                    </a:lnTo>
                    <a:lnTo>
                      <a:pt x="36949" y="531984"/>
                    </a:lnTo>
                    <a:lnTo>
                      <a:pt x="77946" y="484389"/>
                    </a:lnTo>
                    <a:lnTo>
                      <a:pt x="0" y="448880"/>
                    </a:lnTo>
                    <a:lnTo>
                      <a:pt x="60800" y="406400"/>
                    </a:lnTo>
                    <a:lnTo>
                      <a:pt x="0" y="363920"/>
                    </a:lnTo>
                    <a:lnTo>
                      <a:pt x="77946" y="328411"/>
                    </a:lnTo>
                    <a:lnTo>
                      <a:pt x="36949" y="280816"/>
                    </a:lnTo>
                    <a:lnTo>
                      <a:pt x="128634" y="253830"/>
                    </a:lnTo>
                    <a:lnTo>
                      <a:pt x="109233" y="203200"/>
                    </a:lnTo>
                    <a:lnTo>
                      <a:pt x="210650" y="185918"/>
                    </a:lnTo>
                    <a:lnTo>
                      <a:pt x="213691" y="134465"/>
                    </a:lnTo>
                    <a:lnTo>
                      <a:pt x="320408" y="127641"/>
                    </a:lnTo>
                    <a:lnTo>
                      <a:pt x="345760" y="77616"/>
                    </a:lnTo>
                    <a:lnTo>
                      <a:pt x="453114" y="81548"/>
                    </a:lnTo>
                    <a:lnTo>
                      <a:pt x="499665" y="35135"/>
                    </a:lnTo>
                    <a:lnTo>
                      <a:pt x="602963" y="49652"/>
                    </a:lnTo>
                    <a:lnTo>
                      <a:pt x="668684" y="8881"/>
                    </a:lnTo>
                    <a:lnTo>
                      <a:pt x="763408" y="33348"/>
                    </a:lnTo>
                    <a:lnTo>
                      <a:pt x="845425" y="0"/>
                    </a:lnTo>
                    <a:close/>
                  </a:path>
                </a:pathLst>
              </a:custGeom>
              <a:solidFill>
                <a:srgbClr val="CC0000">
                  <a:alpha val="66667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317034" y="142875"/>
                <a:ext cx="1056782" cy="5175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6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717498"/>
              <a:ext cx="6409587" cy="1420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9"/>
                </a:lnSpc>
              </a:pPr>
              <a:r>
                <a:rPr lang="en-US" sz="3499" b="true">
                  <a:solidFill>
                    <a:srgbClr val="FAF7F7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641.95 kB</a:t>
              </a:r>
            </a:p>
            <a:p>
              <a:pPr algn="ctr">
                <a:lnSpc>
                  <a:spcPts val="42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8279" y="6257657"/>
            <a:ext cx="6575875" cy="1618498"/>
            <a:chOff x="0" y="0"/>
            <a:chExt cx="1731918" cy="4262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31918" cy="426271"/>
            </a:xfrm>
            <a:custGeom>
              <a:avLst/>
              <a:gdLst/>
              <a:ahLst/>
              <a:cxnLst/>
              <a:rect r="r" b="b" t="t" l="l"/>
              <a:pathLst>
                <a:path h="426271" w="1731918">
                  <a:moveTo>
                    <a:pt x="60043" y="0"/>
                  </a:moveTo>
                  <a:lnTo>
                    <a:pt x="1671874" y="0"/>
                  </a:lnTo>
                  <a:cubicBezTo>
                    <a:pt x="1705035" y="0"/>
                    <a:pt x="1731918" y="26882"/>
                    <a:pt x="1731918" y="60043"/>
                  </a:cubicBezTo>
                  <a:lnTo>
                    <a:pt x="1731918" y="366228"/>
                  </a:lnTo>
                  <a:cubicBezTo>
                    <a:pt x="1731918" y="399389"/>
                    <a:pt x="1705035" y="426271"/>
                    <a:pt x="1671874" y="426271"/>
                  </a:cubicBezTo>
                  <a:lnTo>
                    <a:pt x="60043" y="426271"/>
                  </a:lnTo>
                  <a:cubicBezTo>
                    <a:pt x="26882" y="426271"/>
                    <a:pt x="0" y="399389"/>
                    <a:pt x="0" y="366228"/>
                  </a:cubicBezTo>
                  <a:lnTo>
                    <a:pt x="0" y="60043"/>
                  </a:lnTo>
                  <a:cubicBezTo>
                    <a:pt x="0" y="26882"/>
                    <a:pt x="26882" y="0"/>
                    <a:pt x="60043" y="0"/>
                  </a:cubicBezTo>
                  <a:close/>
                </a:path>
              </a:pathLst>
            </a:custGeom>
            <a:solidFill>
              <a:srgbClr val="1DA56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731918" cy="502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3"/>
                </a:lnSpc>
              </a:pPr>
              <a:r>
                <a:rPr lang="en-US" b="true" sz="3199">
                  <a:solidFill>
                    <a:srgbClr val="FFFFFF"/>
                  </a:solidFill>
                  <a:latin typeface="Consolas Bold"/>
                  <a:ea typeface="Consolas Bold"/>
                  <a:cs typeface="Consolas Bold"/>
                  <a:sym typeface="Consolas Bold"/>
                </a:rPr>
                <a:t>StudentPerformanceFactors.csv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16972" y="5631893"/>
            <a:ext cx="833798" cy="1126754"/>
          </a:xfrm>
          <a:custGeom>
            <a:avLst/>
            <a:gdLst/>
            <a:ahLst/>
            <a:cxnLst/>
            <a:rect r="r" b="b" t="t" l="l"/>
            <a:pathLst>
              <a:path h="1126754" w="833798">
                <a:moveTo>
                  <a:pt x="0" y="0"/>
                </a:moveTo>
                <a:lnTo>
                  <a:pt x="833797" y="0"/>
                </a:lnTo>
                <a:lnTo>
                  <a:pt x="833797" y="1126754"/>
                </a:lnTo>
                <a:lnTo>
                  <a:pt x="0" y="11267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-5400000">
            <a:off x="9520421" y="5457518"/>
            <a:ext cx="607362" cy="1255605"/>
            <a:chOff x="0" y="0"/>
            <a:chExt cx="711377" cy="147063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1DA56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5400000">
            <a:off x="9520421" y="7879863"/>
            <a:ext cx="607362" cy="1255605"/>
            <a:chOff x="0" y="0"/>
            <a:chExt cx="711377" cy="147063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1377" cy="1470636"/>
            </a:xfrm>
            <a:custGeom>
              <a:avLst/>
              <a:gdLst/>
              <a:ahLst/>
              <a:cxnLst/>
              <a:rect r="r" b="b" t="t" l="l"/>
              <a:pathLst>
                <a:path h="1470636" w="711377">
                  <a:moveTo>
                    <a:pt x="355688" y="1470636"/>
                  </a:moveTo>
                  <a:lnTo>
                    <a:pt x="0" y="1064236"/>
                  </a:lnTo>
                  <a:lnTo>
                    <a:pt x="203200" y="1064236"/>
                  </a:lnTo>
                  <a:lnTo>
                    <a:pt x="203200" y="0"/>
                  </a:lnTo>
                  <a:lnTo>
                    <a:pt x="508177" y="0"/>
                  </a:lnTo>
                  <a:lnTo>
                    <a:pt x="508177" y="1064236"/>
                  </a:lnTo>
                  <a:lnTo>
                    <a:pt x="711377" y="1064236"/>
                  </a:lnTo>
                  <a:lnTo>
                    <a:pt x="355688" y="1470636"/>
                  </a:lnTo>
                  <a:close/>
                </a:path>
              </a:pathLst>
            </a:custGeom>
            <a:solidFill>
              <a:srgbClr val="1DA56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203200" y="-9525"/>
              <a:ext cx="304977" cy="1378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7908372" y="7239549"/>
            <a:ext cx="69408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8585769" y="6043341"/>
            <a:ext cx="0" cy="2460193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>
            <a:off x="8502219" y="6086204"/>
            <a:ext cx="69408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H="true">
            <a:off x="8524127" y="8544964"/>
            <a:ext cx="69408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-5400000">
            <a:off x="7694745" y="5327539"/>
            <a:ext cx="657306" cy="1515562"/>
            <a:chOff x="0" y="0"/>
            <a:chExt cx="173118" cy="3991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3118" cy="399160"/>
            </a:xfrm>
            <a:custGeom>
              <a:avLst/>
              <a:gdLst/>
              <a:ahLst/>
              <a:cxnLst/>
              <a:rect r="r" b="b" t="t" l="l"/>
              <a:pathLst>
                <a:path h="399160" w="173118">
                  <a:moveTo>
                    <a:pt x="86559" y="0"/>
                  </a:moveTo>
                  <a:lnTo>
                    <a:pt x="86559" y="0"/>
                  </a:lnTo>
                  <a:cubicBezTo>
                    <a:pt x="109516" y="0"/>
                    <a:pt x="131532" y="9120"/>
                    <a:pt x="147765" y="25353"/>
                  </a:cubicBezTo>
                  <a:cubicBezTo>
                    <a:pt x="163998" y="41585"/>
                    <a:pt x="173118" y="63602"/>
                    <a:pt x="173118" y="86559"/>
                  </a:cubicBezTo>
                  <a:lnTo>
                    <a:pt x="173118" y="312602"/>
                  </a:lnTo>
                  <a:cubicBezTo>
                    <a:pt x="173118" y="335558"/>
                    <a:pt x="163998" y="357575"/>
                    <a:pt x="147765" y="373808"/>
                  </a:cubicBezTo>
                  <a:cubicBezTo>
                    <a:pt x="131532" y="390041"/>
                    <a:pt x="109516" y="399160"/>
                    <a:pt x="86559" y="399160"/>
                  </a:cubicBezTo>
                  <a:lnTo>
                    <a:pt x="86559" y="399160"/>
                  </a:lnTo>
                  <a:cubicBezTo>
                    <a:pt x="38754" y="399160"/>
                    <a:pt x="0" y="360407"/>
                    <a:pt x="0" y="312602"/>
                  </a:cubicBezTo>
                  <a:lnTo>
                    <a:pt x="0" y="86559"/>
                  </a:lnTo>
                  <a:cubicBezTo>
                    <a:pt x="0" y="38754"/>
                    <a:pt x="38754" y="0"/>
                    <a:pt x="865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173118" cy="408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-5400000">
            <a:off x="7739738" y="7688899"/>
            <a:ext cx="657306" cy="1515562"/>
            <a:chOff x="0" y="0"/>
            <a:chExt cx="173118" cy="3991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3118" cy="399160"/>
            </a:xfrm>
            <a:custGeom>
              <a:avLst/>
              <a:gdLst/>
              <a:ahLst/>
              <a:cxnLst/>
              <a:rect r="r" b="b" t="t" l="l"/>
              <a:pathLst>
                <a:path h="399160" w="173118">
                  <a:moveTo>
                    <a:pt x="86559" y="0"/>
                  </a:moveTo>
                  <a:lnTo>
                    <a:pt x="86559" y="0"/>
                  </a:lnTo>
                  <a:cubicBezTo>
                    <a:pt x="109516" y="0"/>
                    <a:pt x="131532" y="9120"/>
                    <a:pt x="147765" y="25353"/>
                  </a:cubicBezTo>
                  <a:cubicBezTo>
                    <a:pt x="163998" y="41585"/>
                    <a:pt x="173118" y="63602"/>
                    <a:pt x="173118" y="86559"/>
                  </a:cubicBezTo>
                  <a:lnTo>
                    <a:pt x="173118" y="312602"/>
                  </a:lnTo>
                  <a:cubicBezTo>
                    <a:pt x="173118" y="335558"/>
                    <a:pt x="163998" y="357575"/>
                    <a:pt x="147765" y="373808"/>
                  </a:cubicBezTo>
                  <a:cubicBezTo>
                    <a:pt x="131532" y="390041"/>
                    <a:pt x="109516" y="399160"/>
                    <a:pt x="86559" y="399160"/>
                  </a:cubicBezTo>
                  <a:lnTo>
                    <a:pt x="86559" y="399160"/>
                  </a:lnTo>
                  <a:cubicBezTo>
                    <a:pt x="38754" y="399160"/>
                    <a:pt x="0" y="360407"/>
                    <a:pt x="0" y="312602"/>
                  </a:cubicBezTo>
                  <a:lnTo>
                    <a:pt x="0" y="86559"/>
                  </a:lnTo>
                  <a:cubicBezTo>
                    <a:pt x="0" y="38754"/>
                    <a:pt x="38754" y="0"/>
                    <a:pt x="865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173118" cy="408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220623" y="5690225"/>
            <a:ext cx="1605550" cy="63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b="true" sz="32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ROWS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265617" y="8070634"/>
            <a:ext cx="1605550" cy="52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b="true" sz="26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COLUMNS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18414" y="5772115"/>
            <a:ext cx="271001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6,607 Rows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11059" y="8189527"/>
            <a:ext cx="252472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 Colums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041118" y="9502803"/>
            <a:ext cx="21955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7126" y="3950735"/>
            <a:ext cx="9641192" cy="8466719"/>
          </a:xfrm>
          <a:custGeom>
            <a:avLst/>
            <a:gdLst/>
            <a:ahLst/>
            <a:cxnLst/>
            <a:rect r="r" b="b" t="t" l="l"/>
            <a:pathLst>
              <a:path h="8466719" w="9641192">
                <a:moveTo>
                  <a:pt x="0" y="0"/>
                </a:moveTo>
                <a:lnTo>
                  <a:pt x="9641192" y="0"/>
                </a:lnTo>
                <a:lnTo>
                  <a:pt x="9641192" y="8466720"/>
                </a:lnTo>
                <a:lnTo>
                  <a:pt x="0" y="846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67480" y="-702804"/>
            <a:ext cx="5787693" cy="6523014"/>
          </a:xfrm>
          <a:custGeom>
            <a:avLst/>
            <a:gdLst/>
            <a:ahLst/>
            <a:cxnLst/>
            <a:rect r="r" b="b" t="t" l="l"/>
            <a:pathLst>
              <a:path h="6523014" w="5787693">
                <a:moveTo>
                  <a:pt x="0" y="0"/>
                </a:moveTo>
                <a:lnTo>
                  <a:pt x="5787693" y="0"/>
                </a:lnTo>
                <a:lnTo>
                  <a:pt x="5787693" y="6523015"/>
                </a:lnTo>
                <a:lnTo>
                  <a:pt x="0" y="6523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97665" y="-1867871"/>
            <a:ext cx="9641192" cy="8466719"/>
          </a:xfrm>
          <a:custGeom>
            <a:avLst/>
            <a:gdLst/>
            <a:ahLst/>
            <a:cxnLst/>
            <a:rect r="r" b="b" t="t" l="l"/>
            <a:pathLst>
              <a:path h="8466719" w="9641192">
                <a:moveTo>
                  <a:pt x="0" y="0"/>
                </a:moveTo>
                <a:lnTo>
                  <a:pt x="9641191" y="0"/>
                </a:lnTo>
                <a:lnTo>
                  <a:pt x="9641191" y="8466719"/>
                </a:lnTo>
                <a:lnTo>
                  <a:pt x="0" y="846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0410" y="4363674"/>
            <a:ext cx="9472486" cy="9007473"/>
          </a:xfrm>
          <a:custGeom>
            <a:avLst/>
            <a:gdLst/>
            <a:ahLst/>
            <a:cxnLst/>
            <a:rect r="r" b="b" t="t" l="l"/>
            <a:pathLst>
              <a:path h="9007473" w="9472486">
                <a:moveTo>
                  <a:pt x="0" y="0"/>
                </a:moveTo>
                <a:lnTo>
                  <a:pt x="9472486" y="0"/>
                </a:lnTo>
                <a:lnTo>
                  <a:pt x="9472486" y="9007473"/>
                </a:lnTo>
                <a:lnTo>
                  <a:pt x="0" y="9007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6435" y="2365489"/>
            <a:ext cx="2567371" cy="2557744"/>
          </a:xfrm>
          <a:custGeom>
            <a:avLst/>
            <a:gdLst/>
            <a:ahLst/>
            <a:cxnLst/>
            <a:rect r="r" b="b" t="t" l="l"/>
            <a:pathLst>
              <a:path h="2557744" w="2567371">
                <a:moveTo>
                  <a:pt x="0" y="0"/>
                </a:moveTo>
                <a:lnTo>
                  <a:pt x="2567371" y="0"/>
                </a:lnTo>
                <a:lnTo>
                  <a:pt x="2567371" y="2557743"/>
                </a:lnTo>
                <a:lnTo>
                  <a:pt x="0" y="25577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5104" y="1228725"/>
            <a:ext cx="14977793" cy="113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LISTADO DE VARIABLES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674543" y="-4503737"/>
            <a:ext cx="9472486" cy="9007473"/>
          </a:xfrm>
          <a:custGeom>
            <a:avLst/>
            <a:gdLst/>
            <a:ahLst/>
            <a:cxnLst/>
            <a:rect r="r" b="b" t="t" l="l"/>
            <a:pathLst>
              <a:path h="9007473" w="9472486">
                <a:moveTo>
                  <a:pt x="0" y="0"/>
                </a:moveTo>
                <a:lnTo>
                  <a:pt x="9472486" y="0"/>
                </a:lnTo>
                <a:lnTo>
                  <a:pt x="9472486" y="9007474"/>
                </a:lnTo>
                <a:lnTo>
                  <a:pt x="0" y="9007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04250" y="2389360"/>
            <a:ext cx="3339535" cy="2533872"/>
          </a:xfrm>
          <a:custGeom>
            <a:avLst/>
            <a:gdLst/>
            <a:ahLst/>
            <a:cxnLst/>
            <a:rect r="r" b="b" t="t" l="l"/>
            <a:pathLst>
              <a:path h="2533872" w="3339535">
                <a:moveTo>
                  <a:pt x="0" y="0"/>
                </a:moveTo>
                <a:lnTo>
                  <a:pt x="3339535" y="0"/>
                </a:lnTo>
                <a:lnTo>
                  <a:pt x="3339535" y="2533872"/>
                </a:lnTo>
                <a:lnTo>
                  <a:pt x="0" y="2533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94102" y="2808856"/>
            <a:ext cx="2723834" cy="2114376"/>
          </a:xfrm>
          <a:custGeom>
            <a:avLst/>
            <a:gdLst/>
            <a:ahLst/>
            <a:cxnLst/>
            <a:rect r="r" b="b" t="t" l="l"/>
            <a:pathLst>
              <a:path h="2114376" w="2723834">
                <a:moveTo>
                  <a:pt x="0" y="0"/>
                </a:moveTo>
                <a:lnTo>
                  <a:pt x="2723834" y="0"/>
                </a:lnTo>
                <a:lnTo>
                  <a:pt x="2723834" y="2114376"/>
                </a:lnTo>
                <a:lnTo>
                  <a:pt x="0" y="21143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54530" y="2574022"/>
            <a:ext cx="1783419" cy="2369277"/>
          </a:xfrm>
          <a:custGeom>
            <a:avLst/>
            <a:gdLst/>
            <a:ahLst/>
            <a:cxnLst/>
            <a:rect r="r" b="b" t="t" l="l"/>
            <a:pathLst>
              <a:path h="2369277" w="1783419">
                <a:moveTo>
                  <a:pt x="0" y="0"/>
                </a:moveTo>
                <a:lnTo>
                  <a:pt x="1783419" y="0"/>
                </a:lnTo>
                <a:lnTo>
                  <a:pt x="1783419" y="2369277"/>
                </a:lnTo>
                <a:lnTo>
                  <a:pt x="0" y="2369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93498" y="2389360"/>
            <a:ext cx="3078798" cy="2608190"/>
          </a:xfrm>
          <a:custGeom>
            <a:avLst/>
            <a:gdLst/>
            <a:ahLst/>
            <a:cxnLst/>
            <a:rect r="r" b="b" t="t" l="l"/>
            <a:pathLst>
              <a:path h="2608190" w="3078798">
                <a:moveTo>
                  <a:pt x="0" y="0"/>
                </a:moveTo>
                <a:lnTo>
                  <a:pt x="3078797" y="0"/>
                </a:lnTo>
                <a:lnTo>
                  <a:pt x="3078797" y="2608190"/>
                </a:lnTo>
                <a:lnTo>
                  <a:pt x="0" y="26081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6314" y="6429390"/>
            <a:ext cx="3100104" cy="2379330"/>
          </a:xfrm>
          <a:custGeom>
            <a:avLst/>
            <a:gdLst/>
            <a:ahLst/>
            <a:cxnLst/>
            <a:rect r="r" b="b" t="t" l="l"/>
            <a:pathLst>
              <a:path h="2379330" w="3100104">
                <a:moveTo>
                  <a:pt x="0" y="0"/>
                </a:moveTo>
                <a:lnTo>
                  <a:pt x="3100105" y="0"/>
                </a:lnTo>
                <a:lnTo>
                  <a:pt x="3100105" y="2379330"/>
                </a:lnTo>
                <a:lnTo>
                  <a:pt x="0" y="23793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04446" y="6429390"/>
            <a:ext cx="3060361" cy="2342567"/>
          </a:xfrm>
          <a:custGeom>
            <a:avLst/>
            <a:gdLst/>
            <a:ahLst/>
            <a:cxnLst/>
            <a:rect r="r" b="b" t="t" l="l"/>
            <a:pathLst>
              <a:path h="2342567" w="3060361">
                <a:moveTo>
                  <a:pt x="0" y="0"/>
                </a:moveTo>
                <a:lnTo>
                  <a:pt x="3060361" y="0"/>
                </a:lnTo>
                <a:lnTo>
                  <a:pt x="3060361" y="2342567"/>
                </a:lnTo>
                <a:lnTo>
                  <a:pt x="0" y="23425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04066" y="6518982"/>
            <a:ext cx="2517808" cy="2348428"/>
          </a:xfrm>
          <a:custGeom>
            <a:avLst/>
            <a:gdLst/>
            <a:ahLst/>
            <a:cxnLst/>
            <a:rect r="r" b="b" t="t" l="l"/>
            <a:pathLst>
              <a:path h="2348428" w="2517808">
                <a:moveTo>
                  <a:pt x="0" y="0"/>
                </a:moveTo>
                <a:lnTo>
                  <a:pt x="2517808" y="0"/>
                </a:lnTo>
                <a:lnTo>
                  <a:pt x="2517808" y="2348428"/>
                </a:lnTo>
                <a:lnTo>
                  <a:pt x="0" y="23484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173066" y="6607403"/>
            <a:ext cx="3326942" cy="2171586"/>
          </a:xfrm>
          <a:custGeom>
            <a:avLst/>
            <a:gdLst/>
            <a:ahLst/>
            <a:cxnLst/>
            <a:rect r="r" b="b" t="t" l="l"/>
            <a:pathLst>
              <a:path h="2171586" w="3326942">
                <a:moveTo>
                  <a:pt x="0" y="0"/>
                </a:moveTo>
                <a:lnTo>
                  <a:pt x="3326943" y="0"/>
                </a:lnTo>
                <a:lnTo>
                  <a:pt x="3326943" y="2171586"/>
                </a:lnTo>
                <a:lnTo>
                  <a:pt x="0" y="21715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347734" y="6518982"/>
            <a:ext cx="2481813" cy="2459251"/>
          </a:xfrm>
          <a:custGeom>
            <a:avLst/>
            <a:gdLst/>
            <a:ahLst/>
            <a:cxnLst/>
            <a:rect r="r" b="b" t="t" l="l"/>
            <a:pathLst>
              <a:path h="2459251" w="2481813">
                <a:moveTo>
                  <a:pt x="0" y="0"/>
                </a:moveTo>
                <a:lnTo>
                  <a:pt x="2481812" y="0"/>
                </a:lnTo>
                <a:lnTo>
                  <a:pt x="2481812" y="2459250"/>
                </a:lnTo>
                <a:lnTo>
                  <a:pt x="0" y="24592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5990" y="5041157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Horas de estudio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4250" y="5041157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Asistencia a clase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64807" y="4913707"/>
            <a:ext cx="370826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Involucración parental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66283" y="5041157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Acceso a Rercursos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78767" y="4933774"/>
            <a:ext cx="370826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Actividades Extracurriculares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2237" y="9023985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Horas de sueño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80497" y="8799195"/>
            <a:ext cx="370826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Calificaciones Previas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58023" y="8857885"/>
            <a:ext cx="370826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Nivel de </a:t>
            </a:r>
          </a:p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Motivación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66283" y="9023985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Acceso a Internet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778767" y="9023985"/>
            <a:ext cx="370826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Sesiones de </a:t>
            </a:r>
          </a:p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Tutoría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615769" y="9539875"/>
            <a:ext cx="210741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7126" y="3950735"/>
            <a:ext cx="9641192" cy="8466719"/>
          </a:xfrm>
          <a:custGeom>
            <a:avLst/>
            <a:gdLst/>
            <a:ahLst/>
            <a:cxnLst/>
            <a:rect r="r" b="b" t="t" l="l"/>
            <a:pathLst>
              <a:path h="8466719" w="9641192">
                <a:moveTo>
                  <a:pt x="0" y="0"/>
                </a:moveTo>
                <a:lnTo>
                  <a:pt x="9641192" y="0"/>
                </a:lnTo>
                <a:lnTo>
                  <a:pt x="9641192" y="8466720"/>
                </a:lnTo>
                <a:lnTo>
                  <a:pt x="0" y="846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67480" y="-702804"/>
            <a:ext cx="5787693" cy="6523014"/>
          </a:xfrm>
          <a:custGeom>
            <a:avLst/>
            <a:gdLst/>
            <a:ahLst/>
            <a:cxnLst/>
            <a:rect r="r" b="b" t="t" l="l"/>
            <a:pathLst>
              <a:path h="6523014" w="5787693">
                <a:moveTo>
                  <a:pt x="0" y="0"/>
                </a:moveTo>
                <a:lnTo>
                  <a:pt x="5787693" y="0"/>
                </a:lnTo>
                <a:lnTo>
                  <a:pt x="5787693" y="6523015"/>
                </a:lnTo>
                <a:lnTo>
                  <a:pt x="0" y="6523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97665" y="-1867871"/>
            <a:ext cx="9641192" cy="8466719"/>
          </a:xfrm>
          <a:custGeom>
            <a:avLst/>
            <a:gdLst/>
            <a:ahLst/>
            <a:cxnLst/>
            <a:rect r="r" b="b" t="t" l="l"/>
            <a:pathLst>
              <a:path h="8466719" w="9641192">
                <a:moveTo>
                  <a:pt x="0" y="0"/>
                </a:moveTo>
                <a:lnTo>
                  <a:pt x="9641191" y="0"/>
                </a:lnTo>
                <a:lnTo>
                  <a:pt x="9641191" y="8466719"/>
                </a:lnTo>
                <a:lnTo>
                  <a:pt x="0" y="846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60410" y="4363674"/>
            <a:ext cx="9472486" cy="9007473"/>
          </a:xfrm>
          <a:custGeom>
            <a:avLst/>
            <a:gdLst/>
            <a:ahLst/>
            <a:cxnLst/>
            <a:rect r="r" b="b" t="t" l="l"/>
            <a:pathLst>
              <a:path h="9007473" w="9472486">
                <a:moveTo>
                  <a:pt x="0" y="0"/>
                </a:moveTo>
                <a:lnTo>
                  <a:pt x="9472486" y="0"/>
                </a:lnTo>
                <a:lnTo>
                  <a:pt x="9472486" y="9007473"/>
                </a:lnTo>
                <a:lnTo>
                  <a:pt x="0" y="9007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5104" y="1228725"/>
            <a:ext cx="14977793" cy="113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LISTADO DE VARIABLES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74543" y="-4503737"/>
            <a:ext cx="9472486" cy="9007473"/>
          </a:xfrm>
          <a:custGeom>
            <a:avLst/>
            <a:gdLst/>
            <a:ahLst/>
            <a:cxnLst/>
            <a:rect r="r" b="b" t="t" l="l"/>
            <a:pathLst>
              <a:path h="9007473" w="9472486">
                <a:moveTo>
                  <a:pt x="0" y="0"/>
                </a:moveTo>
                <a:lnTo>
                  <a:pt x="9472486" y="0"/>
                </a:lnTo>
                <a:lnTo>
                  <a:pt x="9472486" y="9007474"/>
                </a:lnTo>
                <a:lnTo>
                  <a:pt x="0" y="9007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8532" y="1917362"/>
            <a:ext cx="3675718" cy="3675718"/>
          </a:xfrm>
          <a:custGeom>
            <a:avLst/>
            <a:gdLst/>
            <a:ahLst/>
            <a:cxnLst/>
            <a:rect r="r" b="b" t="t" l="l"/>
            <a:pathLst>
              <a:path h="3675718" w="3675718">
                <a:moveTo>
                  <a:pt x="0" y="0"/>
                </a:moveTo>
                <a:lnTo>
                  <a:pt x="3675718" y="0"/>
                </a:lnTo>
                <a:lnTo>
                  <a:pt x="3675718" y="3675718"/>
                </a:lnTo>
                <a:lnTo>
                  <a:pt x="0" y="36757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82598" y="2738606"/>
            <a:ext cx="3003862" cy="2184627"/>
          </a:xfrm>
          <a:custGeom>
            <a:avLst/>
            <a:gdLst/>
            <a:ahLst/>
            <a:cxnLst/>
            <a:rect r="r" b="b" t="t" l="l"/>
            <a:pathLst>
              <a:path h="2184627" w="3003862">
                <a:moveTo>
                  <a:pt x="0" y="0"/>
                </a:moveTo>
                <a:lnTo>
                  <a:pt x="3003861" y="0"/>
                </a:lnTo>
                <a:lnTo>
                  <a:pt x="3003861" y="2184626"/>
                </a:lnTo>
                <a:lnTo>
                  <a:pt x="0" y="2184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03939" y="2190858"/>
            <a:ext cx="3280122" cy="3280122"/>
          </a:xfrm>
          <a:custGeom>
            <a:avLst/>
            <a:gdLst/>
            <a:ahLst/>
            <a:cxnLst/>
            <a:rect r="r" b="b" t="t" l="l"/>
            <a:pathLst>
              <a:path h="3280122" w="3280122">
                <a:moveTo>
                  <a:pt x="0" y="0"/>
                </a:moveTo>
                <a:lnTo>
                  <a:pt x="3280122" y="0"/>
                </a:lnTo>
                <a:lnTo>
                  <a:pt x="3280122" y="3280122"/>
                </a:lnTo>
                <a:lnTo>
                  <a:pt x="0" y="32801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98386" y="2543710"/>
            <a:ext cx="3241502" cy="2423023"/>
          </a:xfrm>
          <a:custGeom>
            <a:avLst/>
            <a:gdLst/>
            <a:ahLst/>
            <a:cxnLst/>
            <a:rect r="r" b="b" t="t" l="l"/>
            <a:pathLst>
              <a:path h="2423023" w="3241502">
                <a:moveTo>
                  <a:pt x="0" y="0"/>
                </a:moveTo>
                <a:lnTo>
                  <a:pt x="3241502" y="0"/>
                </a:lnTo>
                <a:lnTo>
                  <a:pt x="3241502" y="2423022"/>
                </a:lnTo>
                <a:lnTo>
                  <a:pt x="0" y="2423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55518" y="3213550"/>
            <a:ext cx="3259428" cy="1837132"/>
          </a:xfrm>
          <a:custGeom>
            <a:avLst/>
            <a:gdLst/>
            <a:ahLst/>
            <a:cxnLst/>
            <a:rect r="r" b="b" t="t" l="l"/>
            <a:pathLst>
              <a:path h="1837132" w="3259428">
                <a:moveTo>
                  <a:pt x="0" y="0"/>
                </a:moveTo>
                <a:lnTo>
                  <a:pt x="3259428" y="0"/>
                </a:lnTo>
                <a:lnTo>
                  <a:pt x="3259428" y="1837132"/>
                </a:lnTo>
                <a:lnTo>
                  <a:pt x="0" y="18371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2592" y="6186125"/>
            <a:ext cx="2607550" cy="2681285"/>
          </a:xfrm>
          <a:custGeom>
            <a:avLst/>
            <a:gdLst/>
            <a:ahLst/>
            <a:cxnLst/>
            <a:rect r="r" b="b" t="t" l="l"/>
            <a:pathLst>
              <a:path h="2681285" w="2607550">
                <a:moveTo>
                  <a:pt x="0" y="0"/>
                </a:moveTo>
                <a:lnTo>
                  <a:pt x="2607550" y="0"/>
                </a:lnTo>
                <a:lnTo>
                  <a:pt x="2607550" y="2681285"/>
                </a:lnTo>
                <a:lnTo>
                  <a:pt x="0" y="268128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10996" y="6328937"/>
            <a:ext cx="2294769" cy="2376879"/>
          </a:xfrm>
          <a:custGeom>
            <a:avLst/>
            <a:gdLst/>
            <a:ahLst/>
            <a:cxnLst/>
            <a:rect r="r" b="b" t="t" l="l"/>
            <a:pathLst>
              <a:path h="2376879" w="2294769">
                <a:moveTo>
                  <a:pt x="0" y="0"/>
                </a:moveTo>
                <a:lnTo>
                  <a:pt x="2294769" y="0"/>
                </a:lnTo>
                <a:lnTo>
                  <a:pt x="2294769" y="2376880"/>
                </a:lnTo>
                <a:lnTo>
                  <a:pt x="0" y="23768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43247" y="6598848"/>
            <a:ext cx="1292300" cy="1921618"/>
          </a:xfrm>
          <a:custGeom>
            <a:avLst/>
            <a:gdLst/>
            <a:ahLst/>
            <a:cxnLst/>
            <a:rect r="r" b="b" t="t" l="l"/>
            <a:pathLst>
              <a:path h="1921618" w="1292300">
                <a:moveTo>
                  <a:pt x="0" y="0"/>
                </a:moveTo>
                <a:lnTo>
                  <a:pt x="1292300" y="0"/>
                </a:lnTo>
                <a:lnTo>
                  <a:pt x="1292300" y="1921618"/>
                </a:lnTo>
                <a:lnTo>
                  <a:pt x="0" y="192161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73220" y="6328937"/>
            <a:ext cx="2078697" cy="2677870"/>
          </a:xfrm>
          <a:custGeom>
            <a:avLst/>
            <a:gdLst/>
            <a:ahLst/>
            <a:cxnLst/>
            <a:rect r="r" b="b" t="t" l="l"/>
            <a:pathLst>
              <a:path h="2677870" w="2078697">
                <a:moveTo>
                  <a:pt x="0" y="0"/>
                </a:moveTo>
                <a:lnTo>
                  <a:pt x="2078696" y="0"/>
                </a:lnTo>
                <a:lnTo>
                  <a:pt x="2078696" y="2677870"/>
                </a:lnTo>
                <a:lnTo>
                  <a:pt x="0" y="267787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333424" y="6273558"/>
            <a:ext cx="2390498" cy="2506420"/>
          </a:xfrm>
          <a:custGeom>
            <a:avLst/>
            <a:gdLst/>
            <a:ahLst/>
            <a:cxnLst/>
            <a:rect r="r" b="b" t="t" l="l"/>
            <a:pathLst>
              <a:path h="2506420" w="2390498">
                <a:moveTo>
                  <a:pt x="0" y="0"/>
                </a:moveTo>
                <a:lnTo>
                  <a:pt x="2390498" y="0"/>
                </a:lnTo>
                <a:lnTo>
                  <a:pt x="2390498" y="2506420"/>
                </a:lnTo>
                <a:lnTo>
                  <a:pt x="0" y="250642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5990" y="5269757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Ingresos Familiares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4250" y="5041157"/>
            <a:ext cx="370826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Calidad de los docentes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35267" y="5133975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Tipo de Colegio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66283" y="5041157"/>
            <a:ext cx="370826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Influencia de los compañeros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74543" y="5133975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Actividad Física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2237" y="9023985"/>
            <a:ext cx="370826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Dificultades de Aprendizaje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80497" y="8799195"/>
            <a:ext cx="370826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Nivel académico</a:t>
            </a:r>
          </a:p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parental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12510" y="8857885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Distancia de Casa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66283" y="9023985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Género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64036" y="8997282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Calificación Examen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046297" y="9502803"/>
            <a:ext cx="20919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99285" y="-2683276"/>
            <a:ext cx="11571348" cy="11255765"/>
          </a:xfrm>
          <a:custGeom>
            <a:avLst/>
            <a:gdLst/>
            <a:ahLst/>
            <a:cxnLst/>
            <a:rect r="r" b="b" t="t" l="l"/>
            <a:pathLst>
              <a:path h="11255765" w="11571348">
                <a:moveTo>
                  <a:pt x="0" y="0"/>
                </a:moveTo>
                <a:lnTo>
                  <a:pt x="11571347" y="0"/>
                </a:lnTo>
                <a:lnTo>
                  <a:pt x="11571347" y="11255766"/>
                </a:lnTo>
                <a:lnTo>
                  <a:pt x="0" y="11255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0376" y="-1685467"/>
            <a:ext cx="7511998" cy="7279809"/>
          </a:xfrm>
          <a:custGeom>
            <a:avLst/>
            <a:gdLst/>
            <a:ahLst/>
            <a:cxnLst/>
            <a:rect r="r" b="b" t="t" l="l"/>
            <a:pathLst>
              <a:path h="7279809" w="7511998">
                <a:moveTo>
                  <a:pt x="0" y="0"/>
                </a:moveTo>
                <a:lnTo>
                  <a:pt x="7511999" y="0"/>
                </a:lnTo>
                <a:lnTo>
                  <a:pt x="7511999" y="7279809"/>
                </a:lnTo>
                <a:lnTo>
                  <a:pt x="0" y="7279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39587" y="2944607"/>
            <a:ext cx="1776639" cy="177663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741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52400" y="152400"/>
              <a:ext cx="508000" cy="508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2"/>
                </a:lnSpc>
              </a:pPr>
              <a:r>
                <a:rPr lang="en-US" sz="2600">
                  <a:solidFill>
                    <a:srgbClr val="F3FAFD"/>
                  </a:solidFill>
                  <a:latin typeface="Quicksand"/>
                  <a:ea typeface="Quicksand"/>
                  <a:cs typeface="Quicksand"/>
                  <a:sym typeface="Quicksand"/>
                </a:rPr>
                <a:t>3.47%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59831" y="2944607"/>
            <a:ext cx="1776639" cy="17766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741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152400"/>
              <a:ext cx="508000" cy="508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72"/>
                </a:lnSpc>
              </a:pPr>
              <a:r>
                <a:rPr lang="en-US" sz="2600">
                  <a:solidFill>
                    <a:srgbClr val="F3FAFD"/>
                  </a:solidFill>
                  <a:latin typeface="Quicksand"/>
                  <a:ea typeface="Quicksand"/>
                  <a:cs typeface="Quicksand"/>
                  <a:sym typeface="Quicksand"/>
                </a:rPr>
                <a:t>229 filas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8953" y="5701203"/>
            <a:ext cx="5877517" cy="3629367"/>
          </a:xfrm>
          <a:custGeom>
            <a:avLst/>
            <a:gdLst/>
            <a:ahLst/>
            <a:cxnLst/>
            <a:rect r="r" b="b" t="t" l="l"/>
            <a:pathLst>
              <a:path h="3629367" w="5877517">
                <a:moveTo>
                  <a:pt x="0" y="0"/>
                </a:moveTo>
                <a:lnTo>
                  <a:pt x="5877517" y="0"/>
                </a:lnTo>
                <a:lnTo>
                  <a:pt x="5877517" y="3629366"/>
                </a:lnTo>
                <a:lnTo>
                  <a:pt x="0" y="36293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12821" y="5701203"/>
            <a:ext cx="5877517" cy="3629367"/>
          </a:xfrm>
          <a:custGeom>
            <a:avLst/>
            <a:gdLst/>
            <a:ahLst/>
            <a:cxnLst/>
            <a:rect r="r" b="b" t="t" l="l"/>
            <a:pathLst>
              <a:path h="3629367" w="5877517">
                <a:moveTo>
                  <a:pt x="0" y="0"/>
                </a:moveTo>
                <a:lnTo>
                  <a:pt x="5877517" y="0"/>
                </a:lnTo>
                <a:lnTo>
                  <a:pt x="5877517" y="3629366"/>
                </a:lnTo>
                <a:lnTo>
                  <a:pt x="0" y="36293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66563" y="5773472"/>
            <a:ext cx="5643446" cy="3484828"/>
          </a:xfrm>
          <a:custGeom>
            <a:avLst/>
            <a:gdLst/>
            <a:ahLst/>
            <a:cxnLst/>
            <a:rect r="r" b="b" t="t" l="l"/>
            <a:pathLst>
              <a:path h="3484828" w="5643446">
                <a:moveTo>
                  <a:pt x="0" y="0"/>
                </a:moveTo>
                <a:lnTo>
                  <a:pt x="5643446" y="0"/>
                </a:lnTo>
                <a:lnTo>
                  <a:pt x="5643446" y="3484828"/>
                </a:lnTo>
                <a:lnTo>
                  <a:pt x="0" y="34848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312821" y="1335034"/>
            <a:ext cx="12115584" cy="307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2"/>
              </a:lnSpc>
            </a:pPr>
            <a:r>
              <a:rPr lang="en-US" sz="8297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PREPROCESAMIENTO</a:t>
            </a:r>
          </a:p>
          <a:p>
            <a:pPr algn="ctr">
              <a:lnSpc>
                <a:spcPts val="7882"/>
              </a:lnSpc>
            </a:pPr>
            <a:r>
              <a:rPr lang="en-US" sz="8297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 Y LIMPIEZA </a:t>
            </a:r>
          </a:p>
          <a:p>
            <a:pPr algn="ctr">
              <a:lnSpc>
                <a:spcPts val="7882"/>
              </a:lnSpc>
            </a:pPr>
            <a:r>
              <a:rPr lang="en-US" sz="8297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DE DATOS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4728" y="2317339"/>
            <a:ext cx="4827197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Valores nulos y faltantes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99285" y="4820463"/>
            <a:ext cx="410992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Detección de Outliers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492494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Horas de estudio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89870" y="9492494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Sesiones de Tutoría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50830" y="9492494"/>
            <a:ext cx="370826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Calificación Examen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36204" y="9492494"/>
            <a:ext cx="20883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777" r="0" b="-38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99285" y="-2683276"/>
            <a:ext cx="11571348" cy="11255765"/>
          </a:xfrm>
          <a:custGeom>
            <a:avLst/>
            <a:gdLst/>
            <a:ahLst/>
            <a:cxnLst/>
            <a:rect r="r" b="b" t="t" l="l"/>
            <a:pathLst>
              <a:path h="11255765" w="11571348">
                <a:moveTo>
                  <a:pt x="0" y="0"/>
                </a:moveTo>
                <a:lnTo>
                  <a:pt x="11571347" y="0"/>
                </a:lnTo>
                <a:lnTo>
                  <a:pt x="11571347" y="11255766"/>
                </a:lnTo>
                <a:lnTo>
                  <a:pt x="0" y="11255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0376" y="-1685467"/>
            <a:ext cx="7511998" cy="7279809"/>
          </a:xfrm>
          <a:custGeom>
            <a:avLst/>
            <a:gdLst/>
            <a:ahLst/>
            <a:cxnLst/>
            <a:rect r="r" b="b" t="t" l="l"/>
            <a:pathLst>
              <a:path h="7279809" w="7511998">
                <a:moveTo>
                  <a:pt x="0" y="0"/>
                </a:moveTo>
                <a:lnTo>
                  <a:pt x="7511999" y="0"/>
                </a:lnTo>
                <a:lnTo>
                  <a:pt x="7511999" y="7279809"/>
                </a:lnTo>
                <a:lnTo>
                  <a:pt x="0" y="7279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44071" y="516494"/>
            <a:ext cx="18796637" cy="2073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2"/>
              </a:lnSpc>
            </a:pPr>
            <a:r>
              <a:rPr lang="en-US" sz="8297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PREPROCESAMIENTOY LIMPIEZA </a:t>
            </a:r>
          </a:p>
          <a:p>
            <a:pPr algn="ctr">
              <a:lnSpc>
                <a:spcPts val="7882"/>
              </a:lnSpc>
            </a:pPr>
            <a:r>
              <a:rPr lang="en-US" sz="8297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DE DATOS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54415" y="2342331"/>
            <a:ext cx="657917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One Hot Encoding y Label Encoding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54162" y="3309685"/>
            <a:ext cx="2143040" cy="1663535"/>
          </a:xfrm>
          <a:custGeom>
            <a:avLst/>
            <a:gdLst/>
            <a:ahLst/>
            <a:cxnLst/>
            <a:rect r="r" b="b" t="t" l="l"/>
            <a:pathLst>
              <a:path h="1663535" w="2143040">
                <a:moveTo>
                  <a:pt x="0" y="0"/>
                </a:moveTo>
                <a:lnTo>
                  <a:pt x="2143040" y="0"/>
                </a:lnTo>
                <a:lnTo>
                  <a:pt x="2143040" y="1663535"/>
                </a:lnTo>
                <a:lnTo>
                  <a:pt x="0" y="1663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68702" y="3245913"/>
            <a:ext cx="1283015" cy="1704489"/>
          </a:xfrm>
          <a:custGeom>
            <a:avLst/>
            <a:gdLst/>
            <a:ahLst/>
            <a:cxnLst/>
            <a:rect r="r" b="b" t="t" l="l"/>
            <a:pathLst>
              <a:path h="1704489" w="1283015">
                <a:moveTo>
                  <a:pt x="0" y="0"/>
                </a:moveTo>
                <a:lnTo>
                  <a:pt x="1283015" y="0"/>
                </a:lnTo>
                <a:lnTo>
                  <a:pt x="1283015" y="1704489"/>
                </a:lnTo>
                <a:lnTo>
                  <a:pt x="0" y="17044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23217" y="3309685"/>
            <a:ext cx="1690682" cy="1576945"/>
          </a:xfrm>
          <a:custGeom>
            <a:avLst/>
            <a:gdLst/>
            <a:ahLst/>
            <a:cxnLst/>
            <a:rect r="r" b="b" t="t" l="l"/>
            <a:pathLst>
              <a:path h="1576945" w="1690682">
                <a:moveTo>
                  <a:pt x="0" y="0"/>
                </a:moveTo>
                <a:lnTo>
                  <a:pt x="1690682" y="0"/>
                </a:lnTo>
                <a:lnTo>
                  <a:pt x="1690682" y="1576945"/>
                </a:lnTo>
                <a:lnTo>
                  <a:pt x="0" y="1576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62459" y="2761959"/>
            <a:ext cx="2381541" cy="2381541"/>
          </a:xfrm>
          <a:custGeom>
            <a:avLst/>
            <a:gdLst/>
            <a:ahLst/>
            <a:cxnLst/>
            <a:rect r="r" b="b" t="t" l="l"/>
            <a:pathLst>
              <a:path h="2381541" w="2381541">
                <a:moveTo>
                  <a:pt x="0" y="0"/>
                </a:moveTo>
                <a:lnTo>
                  <a:pt x="2381541" y="0"/>
                </a:lnTo>
                <a:lnTo>
                  <a:pt x="2381541" y="2381541"/>
                </a:lnTo>
                <a:lnTo>
                  <a:pt x="0" y="23815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4959" y="5850682"/>
            <a:ext cx="1720683" cy="1251406"/>
          </a:xfrm>
          <a:custGeom>
            <a:avLst/>
            <a:gdLst/>
            <a:ahLst/>
            <a:cxnLst/>
            <a:rect r="r" b="b" t="t" l="l"/>
            <a:pathLst>
              <a:path h="1251406" w="1720683">
                <a:moveTo>
                  <a:pt x="0" y="0"/>
                </a:moveTo>
                <a:lnTo>
                  <a:pt x="1720683" y="0"/>
                </a:lnTo>
                <a:lnTo>
                  <a:pt x="1720683" y="1251406"/>
                </a:lnTo>
                <a:lnTo>
                  <a:pt x="0" y="12514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9755" y="5618771"/>
            <a:ext cx="1584245" cy="1640932"/>
          </a:xfrm>
          <a:custGeom>
            <a:avLst/>
            <a:gdLst/>
            <a:ahLst/>
            <a:cxnLst/>
            <a:rect r="r" b="b" t="t" l="l"/>
            <a:pathLst>
              <a:path h="1640932" w="1584245">
                <a:moveTo>
                  <a:pt x="0" y="0"/>
                </a:moveTo>
                <a:lnTo>
                  <a:pt x="1584245" y="0"/>
                </a:lnTo>
                <a:lnTo>
                  <a:pt x="1584245" y="1640932"/>
                </a:lnTo>
                <a:lnTo>
                  <a:pt x="0" y="16409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38240" y="5850682"/>
            <a:ext cx="1884977" cy="1409020"/>
          </a:xfrm>
          <a:custGeom>
            <a:avLst/>
            <a:gdLst/>
            <a:ahLst/>
            <a:cxnLst/>
            <a:rect r="r" b="b" t="t" l="l"/>
            <a:pathLst>
              <a:path h="1409020" w="1884977">
                <a:moveTo>
                  <a:pt x="0" y="0"/>
                </a:moveTo>
                <a:lnTo>
                  <a:pt x="1884977" y="0"/>
                </a:lnTo>
                <a:lnTo>
                  <a:pt x="1884977" y="1409021"/>
                </a:lnTo>
                <a:lnTo>
                  <a:pt x="0" y="140902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09971" y="5761583"/>
            <a:ext cx="1007495" cy="1498119"/>
          </a:xfrm>
          <a:custGeom>
            <a:avLst/>
            <a:gdLst/>
            <a:ahLst/>
            <a:cxnLst/>
            <a:rect r="r" b="b" t="t" l="l"/>
            <a:pathLst>
              <a:path h="1498119" w="1007495">
                <a:moveTo>
                  <a:pt x="0" y="0"/>
                </a:moveTo>
                <a:lnTo>
                  <a:pt x="1007495" y="0"/>
                </a:lnTo>
                <a:lnTo>
                  <a:pt x="1007495" y="1498120"/>
                </a:lnTo>
                <a:lnTo>
                  <a:pt x="0" y="149812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796112" y="7955787"/>
            <a:ext cx="1977693" cy="197769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FE085"/>
            </a:solidFill>
            <a:ln w="1714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93675"/>
              <a:ext cx="7112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047501" y="2830011"/>
            <a:ext cx="2245438" cy="1122719"/>
            <a:chOff x="0" y="0"/>
            <a:chExt cx="81280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60C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Low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053336" y="2748326"/>
            <a:ext cx="2245438" cy="1122719"/>
            <a:chOff x="0" y="0"/>
            <a:chExt cx="812800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60C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Hight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540589" y="2814479"/>
            <a:ext cx="2245438" cy="1122719"/>
            <a:chOff x="0" y="0"/>
            <a:chExt cx="812800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60C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Medium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575924" y="4060406"/>
            <a:ext cx="1083996" cy="108399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EFE085"/>
            </a:soli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203200" y="-9525"/>
              <a:ext cx="4064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219052" y="4059504"/>
            <a:ext cx="1083996" cy="108399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EFE085"/>
            </a:solidFill>
            <a:ln w="104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203200" y="-9525"/>
              <a:ext cx="4064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717302" y="4098158"/>
            <a:ext cx="1083996" cy="108399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EFE085"/>
            </a:solidFill>
            <a:ln w="1143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203200" y="-9525"/>
              <a:ext cx="4064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1699749" y="5260682"/>
            <a:ext cx="582604" cy="1387153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4273078" y="5234123"/>
            <a:ext cx="973375" cy="1413711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16824348" y="5260682"/>
            <a:ext cx="869904" cy="1288747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-207694" y="4877105"/>
            <a:ext cx="3066752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Involucración </a:t>
            </a:r>
          </a:p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Parental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174870" y="4877105"/>
            <a:ext cx="3066752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Acceso a </a:t>
            </a:r>
          </a:p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recursos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251717" y="4877105"/>
            <a:ext cx="3066752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Nivel de </a:t>
            </a:r>
          </a:p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Motivación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628199" y="4877105"/>
            <a:ext cx="3066752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Ingresos </a:t>
            </a:r>
          </a:p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Familiares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-98050" y="7189622"/>
            <a:ext cx="3066752" cy="106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Calidad de los docentes</a:t>
            </a:r>
          </a:p>
          <a:p>
            <a:pPr algn="ctr">
              <a:lnSpc>
                <a:spcPts val="2806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2347353" y="7339277"/>
            <a:ext cx="3066752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Influencia de los compañeros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984578" y="7339277"/>
            <a:ext cx="2619641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Distancia a </a:t>
            </a:r>
          </a:p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Casa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628199" y="7339277"/>
            <a:ext cx="3708260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Nivel académico</a:t>
            </a:r>
          </a:p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parental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381539" y="8057726"/>
            <a:ext cx="1884103" cy="1596110"/>
          </a:xfrm>
          <a:custGeom>
            <a:avLst/>
            <a:gdLst/>
            <a:ahLst/>
            <a:cxnLst/>
            <a:rect r="r" b="b" t="t" l="l"/>
            <a:pathLst>
              <a:path h="1596110" w="1884103">
                <a:moveTo>
                  <a:pt x="0" y="0"/>
                </a:moveTo>
                <a:lnTo>
                  <a:pt x="1884103" y="0"/>
                </a:lnTo>
                <a:lnTo>
                  <a:pt x="1884103" y="1596110"/>
                </a:lnTo>
                <a:lnTo>
                  <a:pt x="0" y="159611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938240" y="8385903"/>
            <a:ext cx="1711987" cy="1117461"/>
          </a:xfrm>
          <a:custGeom>
            <a:avLst/>
            <a:gdLst/>
            <a:ahLst/>
            <a:cxnLst/>
            <a:rect r="r" b="b" t="t" l="l"/>
            <a:pathLst>
              <a:path h="1117461" w="1711987">
                <a:moveTo>
                  <a:pt x="0" y="0"/>
                </a:moveTo>
                <a:lnTo>
                  <a:pt x="1711987" y="0"/>
                </a:lnTo>
                <a:lnTo>
                  <a:pt x="1711987" y="1117460"/>
                </a:lnTo>
                <a:lnTo>
                  <a:pt x="0" y="111746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563627" y="8115258"/>
            <a:ext cx="1349933" cy="1388106"/>
          </a:xfrm>
          <a:custGeom>
            <a:avLst/>
            <a:gdLst/>
            <a:ahLst/>
            <a:cxnLst/>
            <a:rect r="r" b="b" t="t" l="l"/>
            <a:pathLst>
              <a:path h="1388106" w="1349933">
                <a:moveTo>
                  <a:pt x="0" y="0"/>
                </a:moveTo>
                <a:lnTo>
                  <a:pt x="1349933" y="0"/>
                </a:lnTo>
                <a:lnTo>
                  <a:pt x="1349933" y="1388105"/>
                </a:lnTo>
                <a:lnTo>
                  <a:pt x="0" y="138810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747094" y="8133199"/>
            <a:ext cx="1049663" cy="1352223"/>
          </a:xfrm>
          <a:custGeom>
            <a:avLst/>
            <a:gdLst/>
            <a:ahLst/>
            <a:cxnLst/>
            <a:rect r="r" b="b" t="t" l="l"/>
            <a:pathLst>
              <a:path h="1352223" w="1049663">
                <a:moveTo>
                  <a:pt x="0" y="0"/>
                </a:moveTo>
                <a:lnTo>
                  <a:pt x="1049664" y="0"/>
                </a:lnTo>
                <a:lnTo>
                  <a:pt x="1049664" y="1352223"/>
                </a:lnTo>
                <a:lnTo>
                  <a:pt x="0" y="135222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9483931" y="7777675"/>
            <a:ext cx="1911470" cy="1911470"/>
          </a:xfrm>
          <a:custGeom>
            <a:avLst/>
            <a:gdLst/>
            <a:ahLst/>
            <a:cxnLst/>
            <a:rect r="r" b="b" t="t" l="l"/>
            <a:pathLst>
              <a:path h="1911470" w="1911470">
                <a:moveTo>
                  <a:pt x="0" y="0"/>
                </a:moveTo>
                <a:lnTo>
                  <a:pt x="1911470" y="0"/>
                </a:lnTo>
                <a:lnTo>
                  <a:pt x="1911470" y="1911470"/>
                </a:lnTo>
                <a:lnTo>
                  <a:pt x="0" y="1911470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9483931" y="4386003"/>
            <a:ext cx="1977693" cy="1977693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FE085"/>
            </a:solidFill>
            <a:ln w="1714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193675"/>
              <a:ext cx="7112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3636154" y="7096541"/>
            <a:ext cx="2245438" cy="1122719"/>
            <a:chOff x="0" y="0"/>
            <a:chExt cx="812800" cy="4064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60CB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NO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5967317" y="7096541"/>
            <a:ext cx="2245438" cy="1122719"/>
            <a:chOff x="0" y="0"/>
            <a:chExt cx="812800" cy="4064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60CB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  <a:r>
                <a:rPr lang="en-US" b="true" sz="2300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YES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4375853" y="8343085"/>
            <a:ext cx="770393" cy="770393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EFE085"/>
            </a:soli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203200" y="-9525"/>
              <a:ext cx="4064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6790858" y="8381185"/>
            <a:ext cx="770393" cy="770393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EFE085"/>
            </a:solidFill>
            <a:ln w="1238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203200" y="-9525"/>
              <a:ext cx="406400" cy="720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6"/>
                </a:lnSpc>
              </a:pPr>
            </a:p>
          </p:txBody>
        </p:sp>
      </p:grpSp>
      <p:pic>
        <p:nvPicPr>
          <p:cNvPr name="Picture 67" id="67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6989688" y="9151578"/>
            <a:ext cx="421897" cy="1004516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29"/>
          <a:srcRect l="0" t="0" r="0" b="0"/>
          <a:stretch>
            <a:fillRect/>
          </a:stretch>
        </p:blipFill>
        <p:spPr>
          <a:xfrm flipH="false" flipV="false" rot="0">
            <a:off x="14478655" y="9058637"/>
            <a:ext cx="735297" cy="1097458"/>
          </a:xfrm>
          <a:prstGeom prst="rect">
            <a:avLst/>
          </a:prstGeom>
        </p:spPr>
      </p:pic>
      <p:sp>
        <p:nvSpPr>
          <p:cNvPr name="TextBox 69" id="69"/>
          <p:cNvSpPr txBox="true"/>
          <p:nvPr/>
        </p:nvSpPr>
        <p:spPr>
          <a:xfrm rot="0">
            <a:off x="2265642" y="9679620"/>
            <a:ext cx="3066752" cy="35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Acceso a Internet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680342" y="9607842"/>
            <a:ext cx="3066752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Dificultad de Aprendizaje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628199" y="9644311"/>
            <a:ext cx="3066752" cy="35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Género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7584664" y="9576623"/>
            <a:ext cx="216456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300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9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9103468" y="9679620"/>
            <a:ext cx="3066752" cy="35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Tipo de Colegio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-344071" y="9577371"/>
            <a:ext cx="3066752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300" b="true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Actividad Extraescolares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DAGgqANgz9g</dc:identifier>
  <dcterms:modified xsi:type="dcterms:W3CDTF">2011-08-01T06:04:30Z</dcterms:modified>
  <cp:revision>1</cp:revision>
  <dc:title>Realizado por:</dc:title>
</cp:coreProperties>
</file>